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lay"/>
      <p:regular r:id="rId37"/>
      <p:bold r:id="rId38"/>
    </p:embeddedFont>
    <p:embeddedFont>
      <p:font typeface="Recursive"/>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cursive-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ecursive-regular.fntdata"/><Relationship Id="rId16" Type="http://schemas.openxmlformats.org/officeDocument/2006/relationships/slide" Target="slides/slide11.xml"/><Relationship Id="rId38" Type="http://schemas.openxmlformats.org/officeDocument/2006/relationships/font" Target="fonts/Pl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e3de9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e3de9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b3499ca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b3499ca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e9f3c19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e9f3c19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84551eb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84551eb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3499ca2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3499ca2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6b3499ca2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b3499ca2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e9f3c198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e9f3c198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b3499ca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b3499ca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e9f3c19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6e9f3c19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6e9f3c198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6e9f3c19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84551eb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684551eb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Challenge-response mechanism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eb94e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eb94e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e9f3c19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6e9f3c19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6e9f3c198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6e9f3c198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e9f3c19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6e9f3c198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4ea6fe2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4ea6fe2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eb94e4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6eb94e4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5e3de94a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5e3de94a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e9f3c198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6e9f3c198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e3de94a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e3de94a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80f915c4539f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80f915c4539f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f10c6ff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6f10c6ff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e3de94a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e3de94a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GDPR, or </a:t>
            </a:r>
            <a:r>
              <a:rPr b="1" lang="en"/>
              <a:t>General Data Protection Regulation</a:t>
            </a:r>
            <a:r>
              <a:rPr lang="en"/>
              <a:t>, is an European Union law focused on data privacy and security. It sets out rules for how organizations handle the personal data of individuals within the EU, regardless of where the organization is located. The GDPR was adopted in 2016 and came into effect on May 25, 2018.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80f915c4539f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80f915c4539f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80f915c4539f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80f915c4539f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b2aca3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b2aca3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b2aca31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b2aca31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684551eb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684551eb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b3499ca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b3499ca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b2aca31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b2aca31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b3499ca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b3499ca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2" name="Google Shape;22;p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3" name="Google Shape;23;p4" title="Untitled drawing (4).png"/>
          <p:cNvPicPr preferRelativeResize="0"/>
          <p:nvPr/>
        </p:nvPicPr>
        <p:blipFill>
          <a:blip r:embed="rId2">
            <a:alphaModFix/>
          </a:blip>
          <a:stretch>
            <a:fillRect/>
          </a:stretch>
        </p:blipFill>
        <p:spPr>
          <a:xfrm>
            <a:off x="7905125" y="4386525"/>
            <a:ext cx="1160926" cy="870680"/>
          </a:xfrm>
          <a:prstGeom prst="rect">
            <a:avLst/>
          </a:prstGeom>
          <a:noFill/>
          <a:ln>
            <a:noFill/>
          </a:ln>
        </p:spPr>
      </p:pic>
      <p:cxnSp>
        <p:nvCxnSpPr>
          <p:cNvPr id="24" name="Google Shape;24;p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mt="3000"/>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oursera.org/learn/crypto" TargetMode="External"/><Relationship Id="rId4" Type="http://schemas.openxmlformats.org/officeDocument/2006/relationships/hyperlink" Target="https://missing.csail.mit.edu/2020/security" TargetMode="External"/><Relationship Id="rId5" Type="http://schemas.openxmlformats.org/officeDocument/2006/relationships/hyperlink" Target="https://missing.csail.mit.edu/2020/securit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fidoalliance.org/passkey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fidoalliance.org/passkey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valerieaurora.org/hash.html" TargetMode="External"/><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txBox="1"/>
          <p:nvPr>
            <p:ph type="ctrTitle"/>
          </p:nvPr>
        </p:nvSpPr>
        <p:spPr>
          <a:xfrm>
            <a:off x="1529450" y="901050"/>
            <a:ext cx="5333400" cy="223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Cybersecurity </a:t>
            </a:r>
            <a:r>
              <a:rPr b="1" lang="en" sz="3000">
                <a:solidFill>
                  <a:srgbClr val="434343"/>
                </a:solidFill>
                <a:latin typeface="Recursive"/>
                <a:ea typeface="Recursive"/>
                <a:cs typeface="Recursive"/>
                <a:sym typeface="Recursive"/>
              </a:rPr>
              <a:t>and Time</a:t>
            </a:r>
            <a:r>
              <a:rPr b="1" lang="en" sz="3000">
                <a:solidFill>
                  <a:srgbClr val="434343"/>
                </a:solidFill>
                <a:latin typeface="Recursive"/>
                <a:ea typeface="Recursive"/>
                <a:cs typeface="Recursive"/>
                <a:sym typeface="Recursive"/>
              </a:rPr>
              <a:t>d</a:t>
            </a:r>
            <a:r>
              <a:rPr b="1" lang="en" sz="3000">
                <a:solidFill>
                  <a:srgbClr val="434343"/>
                </a:solidFill>
                <a:latin typeface="Recursive"/>
                <a:ea typeface="Recursive"/>
                <a:cs typeface="Recursive"/>
                <a:sym typeface="Recursive"/>
              </a:rPr>
              <a:t> One-Time Passwords Applications</a:t>
            </a:r>
            <a:endParaRPr b="1" sz="3000">
              <a:solidFill>
                <a:srgbClr val="434343"/>
              </a:solidFill>
              <a:latin typeface="Recursive"/>
              <a:ea typeface="Recursive"/>
              <a:cs typeface="Recursive"/>
              <a:sym typeface="Recursive"/>
            </a:endParaRPr>
          </a:p>
        </p:txBody>
      </p:sp>
      <p:sp>
        <p:nvSpPr>
          <p:cNvPr id="62" name="Google Shape;62;p13"/>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63" name="Google Shape;63;p13"/>
          <p:cNvPicPr preferRelativeResize="0"/>
          <p:nvPr/>
        </p:nvPicPr>
        <p:blipFill rotWithShape="1">
          <a:blip r:embed="rId3">
            <a:alphaModFix/>
          </a:blip>
          <a:srcRect b="0" l="0" r="0" t="0"/>
          <a:stretch/>
        </p:blipFill>
        <p:spPr>
          <a:xfrm>
            <a:off x="169876" y="119131"/>
            <a:ext cx="940835" cy="793830"/>
          </a:xfrm>
          <a:prstGeom prst="rect">
            <a:avLst/>
          </a:prstGeom>
          <a:noFill/>
          <a:ln>
            <a:noFill/>
          </a:ln>
        </p:spPr>
      </p:pic>
      <p:sp>
        <p:nvSpPr>
          <p:cNvPr id="64" name="Google Shape;64;p13"/>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65" name="Google Shape;65;p13"/>
          <p:cNvCxnSpPr/>
          <p:nvPr/>
        </p:nvCxnSpPr>
        <p:spPr>
          <a:xfrm>
            <a:off x="3479000" y="516050"/>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6" name="Google Shape;66;p13"/>
          <p:cNvCxnSpPr/>
          <p:nvPr/>
        </p:nvCxnSpPr>
        <p:spPr>
          <a:xfrm>
            <a:off x="6786650" y="2211400"/>
            <a:ext cx="2279400" cy="0"/>
          </a:xfrm>
          <a:prstGeom prst="straightConnector1">
            <a:avLst/>
          </a:prstGeom>
          <a:noFill/>
          <a:ln cap="flat" cmpd="sng" w="76200">
            <a:solidFill>
              <a:srgbClr val="990000"/>
            </a:solidFill>
            <a:prstDash val="dot"/>
            <a:round/>
            <a:headEnd len="med" w="med" type="none"/>
            <a:tailEnd len="med" w="med" type="none"/>
          </a:ln>
        </p:spPr>
      </p:cxnSp>
      <p:cxnSp>
        <p:nvCxnSpPr>
          <p:cNvPr id="67" name="Google Shape;67;p13"/>
          <p:cNvCxnSpPr/>
          <p:nvPr/>
        </p:nvCxnSpPr>
        <p:spPr>
          <a:xfrm>
            <a:off x="3326600" y="4156075"/>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8" name="Google Shape;68;p13"/>
          <p:cNvCxnSpPr/>
          <p:nvPr/>
        </p:nvCxnSpPr>
        <p:spPr>
          <a:xfrm>
            <a:off x="-59700" y="2289275"/>
            <a:ext cx="1599600" cy="0"/>
          </a:xfrm>
          <a:prstGeom prst="straightConnector1">
            <a:avLst/>
          </a:prstGeom>
          <a:noFill/>
          <a:ln cap="flat" cmpd="sng" w="76200">
            <a:solidFill>
              <a:srgbClr val="990000"/>
            </a:solidFill>
            <a:prstDash val="dot"/>
            <a:round/>
            <a:headEnd len="med" w="med" type="none"/>
            <a:tailEnd len="med" w="med" type="none"/>
          </a:ln>
        </p:spPr>
      </p:cxnSp>
      <p:cxnSp>
        <p:nvCxnSpPr>
          <p:cNvPr id="69" name="Google Shape;69;p13"/>
          <p:cNvCxnSpPr/>
          <p:nvPr/>
        </p:nvCxnSpPr>
        <p:spPr>
          <a:xfrm>
            <a:off x="2109500" y="288650"/>
            <a:ext cx="0" cy="897000"/>
          </a:xfrm>
          <a:prstGeom prst="straightConnector1">
            <a:avLst/>
          </a:prstGeom>
          <a:noFill/>
          <a:ln cap="flat" cmpd="sng" w="76200">
            <a:solidFill>
              <a:srgbClr val="990000"/>
            </a:solidFill>
            <a:prstDash val="dot"/>
            <a:round/>
            <a:headEnd len="med" w="med" type="none"/>
            <a:tailEnd len="med" w="med" type="none"/>
          </a:ln>
        </p:spPr>
      </p:cxnSp>
      <p:cxnSp>
        <p:nvCxnSpPr>
          <p:cNvPr id="70" name="Google Shape;70;p13"/>
          <p:cNvCxnSpPr/>
          <p:nvPr/>
        </p:nvCxnSpPr>
        <p:spPr>
          <a:xfrm>
            <a:off x="2941575" y="3352050"/>
            <a:ext cx="6000" cy="711300"/>
          </a:xfrm>
          <a:prstGeom prst="straightConnector1">
            <a:avLst/>
          </a:prstGeom>
          <a:noFill/>
          <a:ln cap="flat" cmpd="sng" w="76200">
            <a:solidFill>
              <a:srgbClr val="990000"/>
            </a:solidFill>
            <a:prstDash val="dot"/>
            <a:round/>
            <a:headEnd len="med" w="med" type="none"/>
            <a:tailEnd len="med" w="med" type="none"/>
          </a:ln>
        </p:spPr>
      </p:cxnSp>
      <p:pic>
        <p:nvPicPr>
          <p:cNvPr id="71" name="Google Shape;71;p13" title="Untitled drawing (4).png"/>
          <p:cNvPicPr preferRelativeResize="0"/>
          <p:nvPr/>
        </p:nvPicPr>
        <p:blipFill>
          <a:blip r:embed="rId4">
            <a:alphaModFix/>
          </a:blip>
          <a:stretch>
            <a:fillRect/>
          </a:stretch>
        </p:blipFill>
        <p:spPr>
          <a:xfrm>
            <a:off x="7905125" y="4421250"/>
            <a:ext cx="1160926" cy="870680"/>
          </a:xfrm>
          <a:prstGeom prst="rect">
            <a:avLst/>
          </a:prstGeom>
          <a:noFill/>
          <a:ln>
            <a:noFill/>
          </a:ln>
        </p:spPr>
      </p:pic>
      <p:sp>
        <p:nvSpPr>
          <p:cNvPr id="72" name="Google Shape;72;p13"/>
          <p:cNvSpPr txBox="1"/>
          <p:nvPr/>
        </p:nvSpPr>
        <p:spPr>
          <a:xfrm>
            <a:off x="3255425" y="2961175"/>
            <a:ext cx="4878300" cy="1042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i="1" lang="en" sz="4000">
                <a:solidFill>
                  <a:srgbClr val="434343"/>
                </a:solidFill>
                <a:latin typeface="Recursive"/>
                <a:ea typeface="Recursive"/>
                <a:cs typeface="Recursive"/>
                <a:sym typeface="Recursive"/>
              </a:rPr>
              <a:t>Stefan Gabriel Ene</a:t>
            </a:r>
            <a:endParaRPr i="1" sz="4000">
              <a:solidFill>
                <a:srgbClr val="434343"/>
              </a:solidFill>
              <a:latin typeface="Recursive"/>
              <a:ea typeface="Recursive"/>
              <a:cs typeface="Recursive"/>
              <a:sym typeface="Recursive"/>
            </a:endParaRPr>
          </a:p>
        </p:txBody>
      </p:sp>
      <p:pic>
        <p:nvPicPr>
          <p:cNvPr id="73" name="Google Shape;73;p13"/>
          <p:cNvPicPr preferRelativeResize="0"/>
          <p:nvPr/>
        </p:nvPicPr>
        <p:blipFill>
          <a:blip r:embed="rId5">
            <a:alphaModFix/>
          </a:blip>
          <a:stretch>
            <a:fillRect/>
          </a:stretch>
        </p:blipFill>
        <p:spPr>
          <a:xfrm>
            <a:off x="7478625" y="753050"/>
            <a:ext cx="1221350" cy="122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69" name="Google Shape;169;p22"/>
          <p:cNvSpPr txBox="1"/>
          <p:nvPr/>
        </p:nvSpPr>
        <p:spPr>
          <a:xfrm>
            <a:off x="6647684" y="2418385"/>
            <a:ext cx="1331022"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t>Cheia de decriptare a lui Bob</a:t>
            </a:r>
            <a:endParaRPr i="0" sz="1800" u="none" cap="none" strike="noStrike"/>
          </a:p>
        </p:txBody>
      </p:sp>
      <p:sp>
        <p:nvSpPr>
          <p:cNvPr id="170" name="Google Shape;170;p22"/>
          <p:cNvSpPr txBox="1"/>
          <p:nvPr/>
        </p:nvSpPr>
        <p:spPr>
          <a:xfrm>
            <a:off x="3225871" y="2450030"/>
            <a:ext cx="1243315"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solidFill>
                  <a:schemeClr val="dk1"/>
                </a:solidFill>
              </a:rPr>
              <a:t>Cheia de criptare a</a:t>
            </a:r>
            <a:endParaRPr sz="1800">
              <a:solidFill>
                <a:schemeClr val="dk1"/>
              </a:solidFill>
            </a:endParaRPr>
          </a:p>
          <a:p>
            <a:pPr indent="0" lvl="0" marL="0" marR="0" rtl="0" algn="l">
              <a:lnSpc>
                <a:spcPct val="80000"/>
              </a:lnSpc>
              <a:spcBef>
                <a:spcPts val="0"/>
              </a:spcBef>
              <a:spcAft>
                <a:spcPts val="0"/>
              </a:spcAft>
              <a:buClr>
                <a:srgbClr val="000000"/>
              </a:buClr>
              <a:buSzPts val="1800"/>
              <a:buFont typeface="Arial"/>
              <a:buNone/>
            </a:pPr>
            <a:r>
              <a:rPr lang="en" sz="1800">
                <a:solidFill>
                  <a:schemeClr val="dk1"/>
                </a:solidFill>
              </a:rPr>
              <a:t>l</a:t>
            </a:r>
            <a:r>
              <a:rPr lang="en" sz="1800">
                <a:solidFill>
                  <a:schemeClr val="dk1"/>
                </a:solidFill>
              </a:rPr>
              <a:t>ui</a:t>
            </a:r>
            <a:r>
              <a:rPr lang="en" sz="1800">
                <a:solidFill>
                  <a:schemeClr val="dk1"/>
                </a:solidFill>
              </a:rPr>
              <a:t> Alice</a:t>
            </a:r>
            <a:endParaRPr sz="1800">
              <a:solidFill>
                <a:schemeClr val="dk1"/>
              </a:solidFill>
            </a:endParaRPr>
          </a:p>
        </p:txBody>
      </p:sp>
      <p:sp>
        <p:nvSpPr>
          <p:cNvPr id="171" name="Google Shape;171;p2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t>
            </a:r>
            <a:r>
              <a:rPr lang="en">
                <a:latin typeface="Recursive"/>
                <a:ea typeface="Recursive"/>
                <a:cs typeface="Recursive"/>
                <a:sym typeface="Recursive"/>
              </a:rPr>
              <a:t>&amp; Decriptarea</a:t>
            </a:r>
            <a:endParaRPr>
              <a:latin typeface="Recursive"/>
              <a:ea typeface="Recursive"/>
              <a:cs typeface="Recursive"/>
              <a:sym typeface="Recursive"/>
            </a:endParaRPr>
          </a:p>
        </p:txBody>
      </p:sp>
      <p:sp>
        <p:nvSpPr>
          <p:cNvPr id="172" name="Google Shape;172;p22"/>
          <p:cNvSpPr txBox="1"/>
          <p:nvPr>
            <p:ph idx="1" type="body"/>
          </p:nvPr>
        </p:nvSpPr>
        <p:spPr>
          <a:xfrm>
            <a:off x="717275" y="995775"/>
            <a:ext cx="1620000" cy="97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Criptarea Mesajelor:</a:t>
            </a:r>
            <a:endParaRPr>
              <a:solidFill>
                <a:schemeClr val="dk1"/>
              </a:solidFill>
            </a:endParaRPr>
          </a:p>
        </p:txBody>
      </p:sp>
      <p:cxnSp>
        <p:nvCxnSpPr>
          <p:cNvPr id="173" name="Google Shape;173;p22"/>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74" name="Google Shape;174;p2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75" name="Google Shape;175;p2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76" name="Google Shape;176;p2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77" name="Google Shape;177;p22"/>
          <p:cNvPicPr preferRelativeResize="0"/>
          <p:nvPr/>
        </p:nvPicPr>
        <p:blipFill rotWithShape="1">
          <a:blip r:embed="rId5">
            <a:alphaModFix/>
          </a:blip>
          <a:srcRect b="51918" l="0" r="0" t="0"/>
          <a:stretch/>
        </p:blipFill>
        <p:spPr>
          <a:xfrm>
            <a:off x="2035350" y="814901"/>
            <a:ext cx="5584149" cy="1314038"/>
          </a:xfrm>
          <a:prstGeom prst="rect">
            <a:avLst/>
          </a:prstGeom>
          <a:noFill/>
          <a:ln>
            <a:noFill/>
          </a:ln>
        </p:spPr>
      </p:pic>
      <p:grpSp>
        <p:nvGrpSpPr>
          <p:cNvPr id="178" name="Google Shape;178;p22"/>
          <p:cNvGrpSpPr/>
          <p:nvPr/>
        </p:nvGrpSpPr>
        <p:grpSpPr>
          <a:xfrm>
            <a:off x="2798723" y="2637468"/>
            <a:ext cx="498541" cy="479417"/>
            <a:chOff x="171" y="1789"/>
            <a:chExt cx="391" cy="376"/>
          </a:xfrm>
        </p:grpSpPr>
        <p:sp>
          <p:nvSpPr>
            <p:cNvPr id="179" name="Google Shape;179;p22"/>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80" name="Google Shape;180;p22"/>
            <p:cNvSpPr txBox="1"/>
            <p:nvPr/>
          </p:nvSpPr>
          <p:spPr>
            <a:xfrm>
              <a:off x="262" y="1865"/>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A</a:t>
              </a:r>
              <a:endParaRPr b="0" i="0" sz="1400" u="none" cap="none" strike="noStrike">
                <a:solidFill>
                  <a:srgbClr val="000000"/>
                </a:solidFill>
                <a:latin typeface="Arial"/>
                <a:ea typeface="Arial"/>
                <a:cs typeface="Arial"/>
                <a:sym typeface="Arial"/>
              </a:endParaRPr>
            </a:p>
          </p:txBody>
        </p:sp>
      </p:grpSp>
      <p:grpSp>
        <p:nvGrpSpPr>
          <p:cNvPr id="181" name="Google Shape;181;p22"/>
          <p:cNvGrpSpPr/>
          <p:nvPr/>
        </p:nvGrpSpPr>
        <p:grpSpPr>
          <a:xfrm>
            <a:off x="6237121" y="2655540"/>
            <a:ext cx="503642" cy="467940"/>
            <a:chOff x="171" y="1789"/>
            <a:chExt cx="395" cy="367"/>
          </a:xfrm>
        </p:grpSpPr>
        <p:sp>
          <p:nvSpPr>
            <p:cNvPr id="182" name="Google Shape;182;p22"/>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83" name="Google Shape;183;p22"/>
            <p:cNvSpPr txBox="1"/>
            <p:nvPr/>
          </p:nvSpPr>
          <p:spPr>
            <a:xfrm>
              <a:off x="266" y="1856"/>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B</a:t>
              </a:r>
              <a:endParaRPr b="0" i="0" sz="1400" u="none" cap="none" strike="noStrike">
                <a:solidFill>
                  <a:srgbClr val="000000"/>
                </a:solidFill>
                <a:latin typeface="Arial"/>
                <a:ea typeface="Arial"/>
                <a:cs typeface="Arial"/>
                <a:sym typeface="Arial"/>
              </a:endParaRPr>
            </a:p>
          </p:txBody>
        </p:sp>
      </p:grpSp>
      <p:pic>
        <p:nvPicPr>
          <p:cNvPr descr="BS00768_[1]" id="184" name="Google Shape;184;p22"/>
          <p:cNvPicPr preferRelativeResize="0"/>
          <p:nvPr/>
        </p:nvPicPr>
        <p:blipFill rotWithShape="1">
          <a:blip r:embed="rId6">
            <a:alphaModFix/>
          </a:blip>
          <a:srcRect b="0" l="0" r="0" t="0"/>
          <a:stretch/>
        </p:blipFill>
        <p:spPr>
          <a:xfrm rot="10800000">
            <a:off x="2866301" y="2458958"/>
            <a:ext cx="373587" cy="193807"/>
          </a:xfrm>
          <a:prstGeom prst="rect">
            <a:avLst/>
          </a:prstGeom>
          <a:noFill/>
          <a:ln>
            <a:noFill/>
          </a:ln>
        </p:spPr>
      </p:pic>
      <p:pic>
        <p:nvPicPr>
          <p:cNvPr descr="BS00768_[1]" id="185" name="Google Shape;185;p22"/>
          <p:cNvPicPr preferRelativeResize="0"/>
          <p:nvPr/>
        </p:nvPicPr>
        <p:blipFill rotWithShape="1">
          <a:blip r:embed="rId6">
            <a:alphaModFix/>
          </a:blip>
          <a:srcRect b="0" l="0" r="0" t="0"/>
          <a:stretch/>
        </p:blipFill>
        <p:spPr>
          <a:xfrm rot="10800000">
            <a:off x="6228197" y="2447709"/>
            <a:ext cx="373587" cy="193807"/>
          </a:xfrm>
          <a:prstGeom prst="rect">
            <a:avLst/>
          </a:prstGeom>
          <a:noFill/>
          <a:ln>
            <a:noFill/>
          </a:ln>
        </p:spPr>
      </p:pic>
      <p:cxnSp>
        <p:nvCxnSpPr>
          <p:cNvPr id="186" name="Google Shape;186;p22"/>
          <p:cNvCxnSpPr/>
          <p:nvPr/>
        </p:nvCxnSpPr>
        <p:spPr>
          <a:xfrm rot="10800000">
            <a:off x="3232807" y="2048898"/>
            <a:ext cx="0" cy="337333"/>
          </a:xfrm>
          <a:prstGeom prst="straightConnector1">
            <a:avLst/>
          </a:prstGeom>
          <a:noFill/>
          <a:ln cap="flat" cmpd="sng" w="25400">
            <a:solidFill>
              <a:srgbClr val="525252"/>
            </a:solidFill>
            <a:prstDash val="solid"/>
            <a:miter lim="800000"/>
            <a:headEnd len="sm" w="sm" type="none"/>
            <a:tailEnd len="med" w="med" type="triangle"/>
          </a:ln>
        </p:spPr>
      </p:cxnSp>
      <p:cxnSp>
        <p:nvCxnSpPr>
          <p:cNvPr id="187" name="Google Shape;187;p22"/>
          <p:cNvCxnSpPr/>
          <p:nvPr/>
        </p:nvCxnSpPr>
        <p:spPr>
          <a:xfrm rot="10800000">
            <a:off x="6323076" y="2031094"/>
            <a:ext cx="0" cy="337333"/>
          </a:xfrm>
          <a:prstGeom prst="straightConnector1">
            <a:avLst/>
          </a:prstGeom>
          <a:noFill/>
          <a:ln cap="flat" cmpd="sng" w="25400">
            <a:solidFill>
              <a:srgbClr val="525252"/>
            </a:solidFill>
            <a:prstDash val="solid"/>
            <a:miter lim="800000"/>
            <a:headEnd len="sm" w="sm" type="none"/>
            <a:tailEnd len="med" w="med" type="triangle"/>
          </a:ln>
        </p:spPr>
      </p:cxnSp>
      <p:sp>
        <p:nvSpPr>
          <p:cNvPr id="188" name="Google Shape;188;p22"/>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cu cheia K</a:t>
            </a:r>
            <a:r>
              <a:rPr baseline="-25000" lang="en">
                <a:solidFill>
                  <a:schemeClr val="dk1"/>
                </a:solidFill>
              </a:rPr>
              <a:t>A</a:t>
            </a:r>
            <a:r>
              <a:rPr lang="en">
                <a:solidFill>
                  <a:schemeClr val="dk1"/>
                </a:solidFill>
              </a:rPr>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B</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 == m</a:t>
            </a:r>
            <a:endParaRPr>
              <a:solidFill>
                <a:srgbClr val="CC0000"/>
              </a:solidFill>
              <a:latin typeface="Play"/>
              <a:ea typeface="Play"/>
              <a:cs typeface="Play"/>
              <a:sym typeface="Play"/>
            </a:endParaRPr>
          </a:p>
        </p:txBody>
      </p:sp>
      <p:sp>
        <p:nvSpPr>
          <p:cNvPr id="189" name="Google Shape;189;p22"/>
          <p:cNvSpPr txBox="1"/>
          <p:nvPr>
            <p:ph idx="1" type="body"/>
          </p:nvPr>
        </p:nvSpPr>
        <p:spPr>
          <a:xfrm>
            <a:off x="1302775" y="1739100"/>
            <a:ext cx="1620000" cy="97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(plaintext)</a:t>
            </a:r>
            <a:endParaRPr>
              <a:solidFill>
                <a:srgbClr val="CC0000"/>
              </a:solidFill>
              <a:latin typeface="Play"/>
              <a:ea typeface="Play"/>
              <a:cs typeface="Play"/>
              <a:sym typeface="Play"/>
            </a:endParaRPr>
          </a:p>
        </p:txBody>
      </p:sp>
      <p:sp>
        <p:nvSpPr>
          <p:cNvPr id="190" name="Google Shape;190;p22"/>
          <p:cNvSpPr txBox="1"/>
          <p:nvPr>
            <p:ph idx="1" type="body"/>
          </p:nvPr>
        </p:nvSpPr>
        <p:spPr>
          <a:xfrm>
            <a:off x="7296825" y="1491850"/>
            <a:ext cx="1620000" cy="970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CC0000"/>
                </a:solidFill>
                <a:latin typeface="Play"/>
                <a:ea typeface="Play"/>
                <a:cs typeface="Play"/>
                <a:sym typeface="Play"/>
              </a:rPr>
              <a:t>Mesajul decriptat (plaintext)</a:t>
            </a:r>
            <a:endParaRPr>
              <a:solidFill>
                <a:srgbClr val="CC0000"/>
              </a:solidFill>
              <a:latin typeface="Play"/>
              <a:ea typeface="Play"/>
              <a:cs typeface="Play"/>
              <a:sym typeface="Play"/>
            </a:endParaRPr>
          </a:p>
        </p:txBody>
      </p:sp>
      <p:sp>
        <p:nvSpPr>
          <p:cNvPr id="191" name="Google Shape;191;p22"/>
          <p:cNvSpPr/>
          <p:nvPr/>
        </p:nvSpPr>
        <p:spPr>
          <a:xfrm>
            <a:off x="3815550" y="1524125"/>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2"/>
          <p:cNvSpPr txBox="1"/>
          <p:nvPr>
            <p:ph idx="1" type="body"/>
          </p:nvPr>
        </p:nvSpPr>
        <p:spPr>
          <a:xfrm>
            <a:off x="3853150" y="1475525"/>
            <a:ext cx="1927800" cy="970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criptat (ciphertext)</a:t>
            </a:r>
            <a:endParaRPr>
              <a:solidFill>
                <a:srgbClr val="CC000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98" name="Google Shape;198;p2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&amp; Decriptarea</a:t>
            </a:r>
            <a:endParaRPr>
              <a:latin typeface="Recursive"/>
              <a:ea typeface="Recursive"/>
              <a:cs typeface="Recursive"/>
              <a:sym typeface="Recursive"/>
            </a:endParaRPr>
          </a:p>
        </p:txBody>
      </p:sp>
      <p:cxnSp>
        <p:nvCxnSpPr>
          <p:cNvPr id="199" name="Google Shape;199;p23"/>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200" name="Google Shape;200;p2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01" name="Google Shape;201;p2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02" name="Google Shape;202;p2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03" name="Google Shape;203;p23"/>
          <p:cNvSpPr txBox="1"/>
          <p:nvPr>
            <p:ph idx="1" type="body"/>
          </p:nvPr>
        </p:nvSpPr>
        <p:spPr>
          <a:xfrm>
            <a:off x="1148000" y="1100975"/>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Două tipuri de criptare:</a:t>
            </a:r>
            <a:endParaRPr>
              <a:solidFill>
                <a:srgbClr val="CC0000"/>
              </a:solidFill>
              <a:latin typeface="Play"/>
              <a:ea typeface="Play"/>
              <a:cs typeface="Play"/>
              <a:sym typeface="Play"/>
            </a:endParaRPr>
          </a:p>
        </p:txBody>
      </p:sp>
      <p:sp>
        <p:nvSpPr>
          <p:cNvPr id="204" name="Google Shape;204;p23"/>
          <p:cNvSpPr txBox="1"/>
          <p:nvPr>
            <p:ph type="title"/>
          </p:nvPr>
        </p:nvSpPr>
        <p:spPr>
          <a:xfrm>
            <a:off x="715850" y="19990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Simetrică</a:t>
            </a:r>
            <a:endParaRPr b="1" sz="2500">
              <a:latin typeface="Recursive"/>
              <a:ea typeface="Recursive"/>
              <a:cs typeface="Recursive"/>
              <a:sym typeface="Recursive"/>
            </a:endParaRPr>
          </a:p>
        </p:txBody>
      </p:sp>
      <p:sp>
        <p:nvSpPr>
          <p:cNvPr id="205" name="Google Shape;205;p23"/>
          <p:cNvSpPr txBox="1"/>
          <p:nvPr>
            <p:ph type="title"/>
          </p:nvPr>
        </p:nvSpPr>
        <p:spPr>
          <a:xfrm>
            <a:off x="4731525" y="20515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Asimetrică</a:t>
            </a:r>
            <a:endParaRPr b="1" sz="2500">
              <a:latin typeface="Recursive"/>
              <a:ea typeface="Recursive"/>
              <a:cs typeface="Recursive"/>
              <a:sym typeface="Recursiv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11" name="Google Shape;211;p2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Simetrică</a:t>
            </a:r>
            <a:endParaRPr>
              <a:latin typeface="Recursive"/>
              <a:ea typeface="Recursive"/>
              <a:cs typeface="Recursive"/>
              <a:sym typeface="Recursive"/>
            </a:endParaRPr>
          </a:p>
        </p:txBody>
      </p:sp>
      <p:sp>
        <p:nvSpPr>
          <p:cNvPr id="212" name="Google Shape;212;p24"/>
          <p:cNvSpPr txBox="1"/>
          <p:nvPr>
            <p:ph idx="1" type="body"/>
          </p:nvPr>
        </p:nvSpPr>
        <p:spPr>
          <a:xfrm>
            <a:off x="717275" y="995775"/>
            <a:ext cx="65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C00000"/>
                </a:solidFill>
                <a:latin typeface="Play"/>
                <a:ea typeface="Play"/>
                <a:cs typeface="Play"/>
                <a:sym typeface="Play"/>
              </a:rPr>
              <a:t>s</a:t>
            </a:r>
            <a:r>
              <a:rPr lang="en">
                <a:solidFill>
                  <a:srgbClr val="C00000"/>
                </a:solidFill>
                <a:latin typeface="Play"/>
                <a:ea typeface="Play"/>
                <a:cs typeface="Play"/>
                <a:sym typeface="Play"/>
              </a:rPr>
              <a:t>ymmetric key crypto</a:t>
            </a:r>
            <a:r>
              <a:rPr lang="en"/>
              <a:t>: Alice și Bob folosesc </a:t>
            </a:r>
            <a:r>
              <a:rPr lang="en"/>
              <a:t>aceeași</a:t>
            </a:r>
            <a:r>
              <a:rPr lang="en"/>
              <a:t> cheie: </a:t>
            </a:r>
            <a:r>
              <a:rPr lang="en">
                <a:solidFill>
                  <a:srgbClr val="CC0000"/>
                </a:solidFill>
                <a:latin typeface="Play"/>
                <a:ea typeface="Play"/>
                <a:cs typeface="Play"/>
                <a:sym typeface="Play"/>
              </a:rPr>
              <a:t>K</a:t>
            </a:r>
            <a:endParaRPr>
              <a:solidFill>
                <a:srgbClr val="CC0000"/>
              </a:solidFill>
              <a:latin typeface="Play"/>
              <a:ea typeface="Play"/>
              <a:cs typeface="Play"/>
              <a:sym typeface="Play"/>
            </a:endParaRPr>
          </a:p>
        </p:txBody>
      </p:sp>
      <p:cxnSp>
        <p:nvCxnSpPr>
          <p:cNvPr id="213" name="Google Shape;213;p2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14" name="Google Shape;214;p2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15" name="Google Shape;215;p2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16" name="Google Shape;216;p24"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217" name="Google Shape;217;p24"/>
          <p:cNvPicPr preferRelativeResize="0"/>
          <p:nvPr/>
        </p:nvPicPr>
        <p:blipFill rotWithShape="1">
          <a:blip r:embed="rId5">
            <a:alphaModFix/>
          </a:blip>
          <a:srcRect b="50968" l="0" r="0" t="0"/>
          <a:stretch/>
        </p:blipFill>
        <p:spPr>
          <a:xfrm>
            <a:off x="1471300" y="1573051"/>
            <a:ext cx="5584149" cy="1340025"/>
          </a:xfrm>
          <a:prstGeom prst="rect">
            <a:avLst/>
          </a:prstGeom>
          <a:noFill/>
          <a:ln>
            <a:noFill/>
          </a:ln>
        </p:spPr>
      </p:pic>
      <p:sp>
        <p:nvSpPr>
          <p:cNvPr id="218" name="Google Shape;218;p24"/>
          <p:cNvSpPr/>
          <p:nvPr/>
        </p:nvSpPr>
        <p:spPr>
          <a:xfrm>
            <a:off x="3244875" y="2282700"/>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4"/>
          <p:cNvSpPr txBox="1"/>
          <p:nvPr/>
        </p:nvSpPr>
        <p:spPr>
          <a:xfrm>
            <a:off x="2719323" y="308123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20" name="Google Shape;220;p24"/>
          <p:cNvPicPr preferRelativeResize="0"/>
          <p:nvPr/>
        </p:nvPicPr>
        <p:blipFill rotWithShape="1">
          <a:blip r:embed="rId6">
            <a:alphaModFix/>
          </a:blip>
          <a:srcRect b="0" l="0" r="0" t="0"/>
          <a:stretch/>
        </p:blipFill>
        <p:spPr>
          <a:xfrm rot="10800000">
            <a:off x="2398575" y="3168984"/>
            <a:ext cx="373587" cy="193806"/>
          </a:xfrm>
          <a:prstGeom prst="rect">
            <a:avLst/>
          </a:prstGeom>
          <a:noFill/>
          <a:ln>
            <a:noFill/>
          </a:ln>
        </p:spPr>
      </p:pic>
      <p:cxnSp>
        <p:nvCxnSpPr>
          <p:cNvPr id="221" name="Google Shape;221;p24"/>
          <p:cNvCxnSpPr/>
          <p:nvPr/>
        </p:nvCxnSpPr>
        <p:spPr>
          <a:xfrm rot="10800000">
            <a:off x="2765082" y="275905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22" name="Google Shape;222;p24"/>
          <p:cNvSpPr txBox="1"/>
          <p:nvPr/>
        </p:nvSpPr>
        <p:spPr>
          <a:xfrm>
            <a:off x="5595573" y="311738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23" name="Google Shape;223;p24"/>
          <p:cNvPicPr preferRelativeResize="0"/>
          <p:nvPr/>
        </p:nvPicPr>
        <p:blipFill rotWithShape="1">
          <a:blip r:embed="rId6">
            <a:alphaModFix/>
          </a:blip>
          <a:srcRect b="0" l="0" r="0" t="0"/>
          <a:stretch/>
        </p:blipFill>
        <p:spPr>
          <a:xfrm rot="10800000">
            <a:off x="5274825" y="3205134"/>
            <a:ext cx="373587" cy="193806"/>
          </a:xfrm>
          <a:prstGeom prst="rect">
            <a:avLst/>
          </a:prstGeom>
          <a:noFill/>
          <a:ln>
            <a:noFill/>
          </a:ln>
        </p:spPr>
      </p:pic>
      <p:cxnSp>
        <p:nvCxnSpPr>
          <p:cNvPr id="224" name="Google Shape;224;p24"/>
          <p:cNvCxnSpPr/>
          <p:nvPr/>
        </p:nvCxnSpPr>
        <p:spPr>
          <a:xfrm rot="10800000">
            <a:off x="5641332" y="279520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25" name="Google Shape;225;p24"/>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cu cheia K: </a:t>
            </a:r>
            <a:r>
              <a:rPr lang="en">
                <a:solidFill>
                  <a:srgbClr val="CC0000"/>
                </a:solidFill>
                <a:latin typeface="Play"/>
                <a:ea typeface="Play"/>
                <a:cs typeface="Play"/>
                <a:sym typeface="Play"/>
              </a:rPr>
              <a:t>K(m)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K(K(m)) == m</a:t>
            </a:r>
            <a:endParaRPr>
              <a:solidFill>
                <a:srgbClr val="CC0000"/>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nvSpPr>
        <p:spPr>
          <a:xfrm>
            <a:off x="4541675" y="1121725"/>
            <a:ext cx="4562400" cy="351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800">
                <a:solidFill>
                  <a:srgbClr val="0070C0"/>
                </a:solidFill>
              </a:rPr>
              <a:t>AES: Advanced Encryption Standard</a:t>
            </a:r>
            <a:endParaRPr sz="1800">
              <a:solidFill>
                <a:srgbClr val="0070C0"/>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symmetric-key NIST standard </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înlocuit</a:t>
            </a:r>
            <a:r>
              <a:rPr lang="en" sz="1800">
                <a:solidFill>
                  <a:schemeClr val="dk1"/>
                </a:solidFill>
              </a:rPr>
              <a:t> DES (Nov 2001)</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procesează date în blocuri de 128-bit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 de 128, 192, sau 256-bit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decriptarea </a:t>
            </a:r>
            <a:r>
              <a:rPr lang="en" sz="1800">
                <a:solidFill>
                  <a:schemeClr val="dk1"/>
                </a:solidFill>
              </a:rPr>
              <a:t>prin</a:t>
            </a:r>
            <a:r>
              <a:rPr lang="en" sz="1800">
                <a:solidFill>
                  <a:schemeClr val="dk1"/>
                </a:solidFill>
              </a:rPr>
              <a:t> brute force (fiecare combinație) pentru 1s for DES, ar lua 149 </a:t>
            </a:r>
            <a:r>
              <a:rPr lang="en" sz="1800">
                <a:solidFill>
                  <a:schemeClr val="dk1"/>
                </a:solidFill>
              </a:rPr>
              <a:t>trilioane</a:t>
            </a:r>
            <a:r>
              <a:rPr lang="en" sz="1800">
                <a:solidFill>
                  <a:schemeClr val="dk1"/>
                </a:solidFill>
              </a:rPr>
              <a:t> de ani pentru AES</a:t>
            </a:r>
            <a:endParaRPr sz="1800">
              <a:solidFill>
                <a:schemeClr val="dk1"/>
              </a:solidFill>
            </a:endParaRPr>
          </a:p>
          <a:p>
            <a:pPr indent="0" lvl="0" marL="0" rtl="0" algn="l">
              <a:lnSpc>
                <a:spcPct val="90000"/>
              </a:lnSpc>
              <a:spcBef>
                <a:spcPts val="750"/>
              </a:spcBef>
              <a:spcAft>
                <a:spcPts val="0"/>
              </a:spcAft>
              <a:buNone/>
            </a:pPr>
            <a:r>
              <a:t/>
            </a:r>
            <a:endParaRPr sz="1800">
              <a:solidFill>
                <a:schemeClr val="dk1"/>
              </a:solidFill>
            </a:endParaRPr>
          </a:p>
        </p:txBody>
      </p:sp>
      <p:sp>
        <p:nvSpPr>
          <p:cNvPr id="231" name="Google Shape;231;p25"/>
          <p:cNvSpPr txBox="1"/>
          <p:nvPr/>
        </p:nvSpPr>
        <p:spPr>
          <a:xfrm>
            <a:off x="285750" y="1122225"/>
            <a:ext cx="4124100" cy="35151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None/>
            </a:pPr>
            <a:r>
              <a:rPr lang="en" sz="1800">
                <a:solidFill>
                  <a:srgbClr val="C00000"/>
                </a:solidFill>
              </a:rPr>
              <a:t>DES: Data Encryption Standard</a:t>
            </a:r>
            <a:endParaRPr sz="1800">
              <a:solidFill>
                <a:srgbClr val="C00000"/>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US encryption standard [NIST 1993]</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heie simetrică de 56-bit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i</a:t>
            </a:r>
            <a:r>
              <a:rPr lang="en" sz="1800">
                <a:solidFill>
                  <a:schemeClr val="dk1"/>
                </a:solidFill>
              </a:rPr>
              <a:t>nput de 64-bit plaintext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Cât de secure este DES?</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DES Challenge: 56-bit-key-encrypted phrase  decriptat (brute force) în &lt;1 day</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Cum putem face DES mai secure:</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3DES: criptează de 3 ori cu 3 chei diferite</a:t>
            </a:r>
            <a:endParaRPr sz="1800">
              <a:solidFill>
                <a:schemeClr val="dk1"/>
              </a:solidFill>
            </a:endParaRPr>
          </a:p>
        </p:txBody>
      </p:sp>
      <p:sp>
        <p:nvSpPr>
          <p:cNvPr id="232" name="Google Shape;232;p2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Algoritmi</a:t>
            </a:r>
            <a:r>
              <a:rPr lang="en">
                <a:latin typeface="Recursive"/>
                <a:ea typeface="Recursive"/>
                <a:cs typeface="Recursive"/>
                <a:sym typeface="Recursive"/>
              </a:rPr>
              <a:t> Simetrici</a:t>
            </a:r>
            <a:endParaRPr>
              <a:latin typeface="Recursive"/>
              <a:ea typeface="Recursive"/>
              <a:cs typeface="Recursive"/>
              <a:sym typeface="Recursiv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idx="1" type="body"/>
          </p:nvPr>
        </p:nvSpPr>
        <p:spPr>
          <a:xfrm>
            <a:off x="717275" y="995775"/>
            <a:ext cx="4009800" cy="27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Criptarea cu Chei Publice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sender, receiver </a:t>
            </a:r>
            <a:r>
              <a:rPr b="1" lang="en">
                <a:solidFill>
                  <a:srgbClr val="0000FF"/>
                </a:solidFill>
              </a:rPr>
              <a:t>nu</a:t>
            </a:r>
            <a:r>
              <a:rPr lang="en">
                <a:solidFill>
                  <a:schemeClr val="dk1"/>
                </a:solidFill>
              </a:rPr>
              <a:t> au o cheie comună</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publică</a:t>
            </a:r>
            <a:r>
              <a:rPr lang="en">
                <a:solidFill>
                  <a:schemeClr val="dk1"/>
                </a:solidFill>
              </a:rPr>
              <a:t> de criptare este știută de toată lumea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privată</a:t>
            </a:r>
            <a:r>
              <a:rPr lang="en">
                <a:solidFill>
                  <a:schemeClr val="dk1"/>
                </a:solidFill>
              </a:rPr>
              <a:t> de decriptare este știută numai de receiver</a:t>
            </a:r>
            <a:endParaRPr>
              <a:solidFill>
                <a:schemeClr val="dk1"/>
              </a:solidFill>
            </a:endParaRPr>
          </a:p>
        </p:txBody>
      </p:sp>
      <p:sp>
        <p:nvSpPr>
          <p:cNvPr id="238" name="Google Shape;238;p26"/>
          <p:cNvSpPr txBox="1"/>
          <p:nvPr/>
        </p:nvSpPr>
        <p:spPr>
          <a:xfrm>
            <a:off x="5413000" y="1374488"/>
            <a:ext cx="3203100" cy="2122500"/>
          </a:xfrm>
          <a:prstGeom prst="rect">
            <a:avLst/>
          </a:prstGeom>
          <a:noFill/>
          <a:ln cap="flat" cmpd="sng" w="19050">
            <a:solidFill>
              <a:srgbClr val="4A86E8"/>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None/>
            </a:pPr>
            <a:r>
              <a:rPr lang="en" sz="1800">
                <a:solidFill>
                  <a:srgbClr val="CC0000"/>
                </a:solidFill>
              </a:rPr>
              <a:t>symmetric key crypto</a:t>
            </a:r>
            <a:r>
              <a:rPr lang="en" sz="1800">
                <a:solidFill>
                  <a:schemeClr val="dk1"/>
                </a:solidFill>
              </a:rPr>
              <a:t>:</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Trebuie ca </a:t>
            </a:r>
            <a:r>
              <a:rPr lang="en" sz="1800">
                <a:solidFill>
                  <a:schemeClr val="dk1"/>
                </a:solidFill>
              </a:rPr>
              <a:t>sender, receiver să cunoască un secret comun</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Q: cum poți alege o cheie secretă (mai ales dacă nu s-au întâlnit niciodată)?</a:t>
            </a:r>
            <a:endParaRPr sz="1800">
              <a:solidFill>
                <a:schemeClr val="dk1"/>
              </a:solidFill>
            </a:endParaRPr>
          </a:p>
        </p:txBody>
      </p:sp>
      <p:sp>
        <p:nvSpPr>
          <p:cNvPr id="239" name="Google Shape;239;p2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Asimetrică</a:t>
            </a:r>
            <a:endParaRPr>
              <a:latin typeface="Recursive"/>
              <a:ea typeface="Recursive"/>
              <a:cs typeface="Recursive"/>
              <a:sym typeface="Recursive"/>
            </a:endParaRPr>
          </a:p>
        </p:txBody>
      </p:sp>
      <p:cxnSp>
        <p:nvCxnSpPr>
          <p:cNvPr id="240" name="Google Shape;240;p26"/>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41" name="Google Shape;241;p2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42" name="Google Shape;242;p2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43" name="Google Shape;243;p26"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sp>
        <p:nvSpPr>
          <p:cNvPr id="244" name="Google Shape;244;p26"/>
          <p:cNvSpPr txBox="1"/>
          <p:nvPr/>
        </p:nvSpPr>
        <p:spPr>
          <a:xfrm>
            <a:off x="402868" y="3886489"/>
            <a:ext cx="855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i="0" lang="en" sz="2000" u="none" cap="none" strike="noStrike">
                <a:solidFill>
                  <a:srgbClr val="000099"/>
                </a:solidFill>
              </a:rPr>
              <a:t>Public key cryptography </a:t>
            </a:r>
            <a:r>
              <a:rPr lang="en" sz="2000">
                <a:solidFill>
                  <a:srgbClr val="000099"/>
                </a:solidFill>
              </a:rPr>
              <a:t>a revoluționat criptografia veche de 2000 de ani!</a:t>
            </a:r>
            <a:endParaRPr i="0" sz="2000" u="none" cap="none" strike="noStrike">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idx="4294967295" type="ctrTitle"/>
          </p:nvPr>
        </p:nvSpPr>
        <p:spPr>
          <a:xfrm>
            <a:off x="1529450" y="1282050"/>
            <a:ext cx="5333400" cy="13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434343"/>
                </a:solidFill>
                <a:latin typeface="Recursive"/>
                <a:ea typeface="Recursive"/>
                <a:cs typeface="Recursive"/>
                <a:sym typeface="Recursive"/>
              </a:rPr>
              <a:t>Multi-Factor</a:t>
            </a:r>
            <a:endParaRPr b="1" sz="4000">
              <a:solidFill>
                <a:srgbClr val="434343"/>
              </a:solidFill>
              <a:latin typeface="Recursive"/>
              <a:ea typeface="Recursive"/>
              <a:cs typeface="Recursive"/>
              <a:sym typeface="Recursive"/>
            </a:endParaRPr>
          </a:p>
          <a:p>
            <a:pPr indent="0" lvl="0" marL="0" rtl="0" algn="ctr">
              <a:spcBef>
                <a:spcPts val="0"/>
              </a:spcBef>
              <a:spcAft>
                <a:spcPts val="0"/>
              </a:spcAft>
              <a:buNone/>
            </a:pPr>
            <a:r>
              <a:rPr b="1" lang="en" sz="4000">
                <a:solidFill>
                  <a:srgbClr val="434343"/>
                </a:solidFill>
                <a:latin typeface="Recursive"/>
                <a:ea typeface="Recursive"/>
                <a:cs typeface="Recursive"/>
                <a:sym typeface="Recursive"/>
              </a:rPr>
              <a:t>Authentication</a:t>
            </a:r>
            <a:endParaRPr b="1" sz="4000">
              <a:solidFill>
                <a:srgbClr val="434343"/>
              </a:solidFill>
              <a:latin typeface="Recursive"/>
              <a:ea typeface="Recursive"/>
              <a:cs typeface="Recursive"/>
              <a:sym typeface="Recursive"/>
            </a:endParaRPr>
          </a:p>
        </p:txBody>
      </p:sp>
      <p:sp>
        <p:nvSpPr>
          <p:cNvPr id="250" name="Google Shape;250;p27"/>
          <p:cNvSpPr txBox="1"/>
          <p:nvPr>
            <p:ph idx="4294967295" type="ctrTitle"/>
          </p:nvPr>
        </p:nvSpPr>
        <p:spPr>
          <a:xfrm>
            <a:off x="1529450" y="2501250"/>
            <a:ext cx="53334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434343"/>
                </a:solidFill>
                <a:latin typeface="Recursive"/>
                <a:ea typeface="Recursive"/>
                <a:cs typeface="Recursive"/>
                <a:sym typeface="Recursive"/>
              </a:rPr>
              <a:t>B  a  s  i  c  s</a:t>
            </a:r>
            <a:endParaRPr sz="3500">
              <a:solidFill>
                <a:srgbClr val="434343"/>
              </a:solidFill>
              <a:latin typeface="Recursive"/>
              <a:ea typeface="Recursive"/>
              <a:cs typeface="Recursive"/>
              <a:sym typeface="Recursiv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56" name="Google Shape;256;p2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57" name="Google Shape;257;p28"/>
          <p:cNvSpPr txBox="1"/>
          <p:nvPr>
            <p:ph idx="1" type="body"/>
          </p:nvPr>
        </p:nvSpPr>
        <p:spPr>
          <a:xfrm>
            <a:off x="717275" y="919575"/>
            <a:ext cx="8520600" cy="3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Utilizează mai multe elemente pentru a </a:t>
            </a:r>
            <a:r>
              <a:rPr b="1" lang="en">
                <a:solidFill>
                  <a:schemeClr val="dk1"/>
                </a:solidFill>
              </a:rPr>
              <a:t>stabili</a:t>
            </a:r>
            <a:r>
              <a:rPr b="1" lang="en">
                <a:solidFill>
                  <a:schemeClr val="dk1"/>
                </a:solidFill>
              </a:rPr>
              <a:t> identitatea unei </a:t>
            </a:r>
            <a:r>
              <a:rPr b="1" lang="en">
                <a:solidFill>
                  <a:schemeClr val="dk1"/>
                </a:solidFill>
              </a:rPr>
              <a:t>entități</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 de autentificare: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Ce știe entitatea ? </a:t>
            </a:r>
            <a:r>
              <a:rPr i="1" lang="en">
                <a:solidFill>
                  <a:srgbClr val="B45F06"/>
                </a:solidFill>
              </a:rPr>
              <a:t>(ex: parolă, cheie privată)</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deține entitatea ? </a:t>
            </a:r>
            <a:r>
              <a:rPr i="1" lang="en">
                <a:solidFill>
                  <a:srgbClr val="B45F06"/>
                </a:solidFill>
              </a:rPr>
              <a:t>(ex: insignă, card inteligent)</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are entitatea ? </a:t>
            </a:r>
            <a:r>
              <a:rPr i="1" lang="en">
                <a:solidFill>
                  <a:srgbClr val="B45F06"/>
                </a:solidFill>
              </a:rPr>
              <a:t>(ex: amprente digitale, caracteristici retiniene)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face entitatea ? </a:t>
            </a:r>
            <a:r>
              <a:rPr i="1" lang="en">
                <a:solidFill>
                  <a:srgbClr val="B45F06"/>
                </a:solidFill>
              </a:rPr>
              <a:t>(ex: model vocal, scris de mână, ritm de tastare)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Unde se află entitatea ? </a:t>
            </a:r>
            <a:r>
              <a:rPr i="1" lang="en">
                <a:solidFill>
                  <a:srgbClr val="B45F06"/>
                </a:solidFill>
              </a:rPr>
              <a:t>(ex: în fața unui anumit terminal)</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Exemplu</a:t>
            </a:r>
            <a:r>
              <a:rPr lang="en">
                <a:solidFill>
                  <a:schemeClr val="dk1"/>
                </a:solidFill>
              </a:rPr>
              <a:t>: Tranzacție cu cardul de credit cu cip și PIN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Trebuie să „aveți” cip și să „știți” PIN-ul</a:t>
            </a:r>
            <a:endParaRPr>
              <a:solidFill>
                <a:schemeClr val="dk1"/>
              </a:solidFill>
            </a:endParaRPr>
          </a:p>
          <a:p>
            <a:pPr indent="0" lvl="0" marL="0" rtl="0" algn="l">
              <a:spcBef>
                <a:spcPts val="1200"/>
              </a:spcBef>
              <a:spcAft>
                <a:spcPts val="1200"/>
              </a:spcAft>
              <a:buNone/>
            </a:pPr>
            <a:r>
              <a:t/>
            </a:r>
            <a:endParaRPr>
              <a:solidFill>
                <a:schemeClr val="dk1"/>
              </a:solidFill>
            </a:endParaRPr>
          </a:p>
        </p:txBody>
      </p:sp>
      <p:cxnSp>
        <p:nvCxnSpPr>
          <p:cNvPr id="258" name="Google Shape;258;p28"/>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59" name="Google Shape;259;p2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60" name="Google Shape;260;p2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61" name="Google Shape;261;p2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67" name="Google Shape;267;p2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68" name="Google Shape;268;p29"/>
          <p:cNvSpPr txBox="1"/>
          <p:nvPr>
            <p:ph idx="1" type="body"/>
          </p:nvPr>
        </p:nvSpPr>
        <p:spPr>
          <a:xfrm>
            <a:off x="545450" y="892525"/>
            <a:ext cx="8520600" cy="3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Protecție suplimentară. Compromiterea unui singur factor nu mai este critică.</a:t>
            </a:r>
            <a:endParaRPr>
              <a:solidFill>
                <a:schemeClr val="dk1"/>
              </a:solidFill>
            </a:endParaRPr>
          </a:p>
          <a:p>
            <a:pPr indent="-342900" lvl="0" marL="457200" rtl="0" algn="l">
              <a:spcBef>
                <a:spcPts val="0"/>
              </a:spcBef>
              <a:spcAft>
                <a:spcPts val="0"/>
              </a:spcAft>
              <a:buClr>
                <a:srgbClr val="B45F06"/>
              </a:buClr>
              <a:buSzPts val="1800"/>
              <a:buChar char="-"/>
            </a:pPr>
            <a:r>
              <a:rPr i="1" lang="en">
                <a:solidFill>
                  <a:srgbClr val="B45F06"/>
                </a:solidFill>
              </a:rPr>
              <a:t>Ex: Ghicirea unei parole nu este suficientă</a:t>
            </a:r>
            <a:endParaRPr i="1">
              <a:solidFill>
                <a:srgbClr val="B45F06"/>
              </a:solidFill>
            </a:endParaRPr>
          </a:p>
          <a:p>
            <a:pPr indent="-342900" lvl="0" marL="457200" rtl="0" algn="l">
              <a:spcBef>
                <a:spcPts val="0"/>
              </a:spcBef>
              <a:spcAft>
                <a:spcPts val="0"/>
              </a:spcAft>
              <a:buClr>
                <a:srgbClr val="B45F06"/>
              </a:buClr>
              <a:buSzPts val="1800"/>
              <a:buChar char="-"/>
            </a:pPr>
            <a:r>
              <a:rPr i="1" lang="en">
                <a:solidFill>
                  <a:srgbClr val="B45F06"/>
                </a:solidFill>
              </a:rPr>
              <a:t>Ex: Furtul unui card bancomat nu este suficient</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Factorii utilizați trebuie să fie proporționali cu valoarea informației criptate</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Ex: Utilizarea SMS-urilor ca al doilea factor s-a dovedit a fi insuficientă pentru protejarea conturilor de valoare mare (milioane $$). Adversarii au mituit angajații companiilor de telecomunicații și au clonat cartelele SIM.</a:t>
            </a:r>
            <a:endParaRPr>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Autentificarea cu doi factori devine norma</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Aproape toată lumea are un dispozitiv conectat care poate fi valorificat</a:t>
            </a:r>
            <a:endParaRPr>
              <a:solidFill>
                <a:srgbClr val="B45F06"/>
              </a:solidFill>
            </a:endParaRPr>
          </a:p>
          <a:p>
            <a:pPr indent="0" lvl="0" marL="0" rtl="0" algn="l">
              <a:spcBef>
                <a:spcPts val="1200"/>
              </a:spcBef>
              <a:spcAft>
                <a:spcPts val="1200"/>
              </a:spcAft>
              <a:buNone/>
            </a:pPr>
            <a:r>
              <a:t/>
            </a:r>
            <a:endParaRPr>
              <a:solidFill>
                <a:schemeClr val="dk1"/>
              </a:solidFill>
            </a:endParaRPr>
          </a:p>
        </p:txBody>
      </p:sp>
      <p:cxnSp>
        <p:nvCxnSpPr>
          <p:cNvPr id="269" name="Google Shape;269;p29"/>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70" name="Google Shape;270;p2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71" name="Google Shape;271;p2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72" name="Google Shape;272;p2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78" name="Google Shape;278;p3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Two Factor Authentication</a:t>
            </a:r>
            <a:endParaRPr>
              <a:latin typeface="Recursive"/>
              <a:ea typeface="Recursive"/>
              <a:cs typeface="Recursive"/>
              <a:sym typeface="Recursive"/>
            </a:endParaRPr>
          </a:p>
        </p:txBody>
      </p:sp>
      <p:sp>
        <p:nvSpPr>
          <p:cNvPr id="279" name="Google Shape;279;p30"/>
          <p:cNvSpPr txBox="1"/>
          <p:nvPr>
            <p:ph idx="1" type="body"/>
          </p:nvPr>
        </p:nvSpPr>
        <p:spPr>
          <a:xfrm>
            <a:off x="547200" y="836893"/>
            <a:ext cx="8520600" cy="14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ka </a:t>
            </a:r>
            <a:r>
              <a:rPr b="1" lang="en">
                <a:solidFill>
                  <a:schemeClr val="dk1"/>
                </a:solidFill>
              </a:rPr>
              <a:t>TFA</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1200"/>
              </a:spcAft>
              <a:buNone/>
            </a:pPr>
            <a:r>
              <a:rPr lang="en">
                <a:solidFill>
                  <a:schemeClr val="dk1"/>
                </a:solidFill>
              </a:rPr>
              <a:t>Folosește doi factori; de exemplu, parolă + ?</a:t>
            </a:r>
            <a:endParaRPr>
              <a:solidFill>
                <a:srgbClr val="B45F06"/>
              </a:solidFill>
            </a:endParaRPr>
          </a:p>
        </p:txBody>
      </p:sp>
      <p:cxnSp>
        <p:nvCxnSpPr>
          <p:cNvPr id="280" name="Google Shape;280;p30"/>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81" name="Google Shape;281;p3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82" name="Google Shape;282;p3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83" name="Google Shape;283;p30"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84" name="Google Shape;284;p30"/>
          <p:cNvSpPr txBox="1"/>
          <p:nvPr/>
        </p:nvSpPr>
        <p:spPr>
          <a:xfrm>
            <a:off x="921850" y="2155650"/>
            <a:ext cx="40488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B45F06"/>
              </a:buClr>
              <a:buSzPts val="1800"/>
              <a:buChar char="-"/>
            </a:pPr>
            <a:r>
              <a:rPr lang="en" sz="1800">
                <a:solidFill>
                  <a:srgbClr val="B45F06"/>
                </a:solidFill>
              </a:rPr>
              <a:t>t</a:t>
            </a:r>
            <a:r>
              <a:rPr lang="en" sz="1800">
                <a:solidFill>
                  <a:srgbClr val="B45F06"/>
                </a:solidFill>
              </a:rPr>
              <a:t>elefon mobil – SMS</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aplicații/softuri de OTP-uri </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cont de e-mail</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hardware de OTP-uri (dongle-uri)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90" name="Google Shape;290;p31"/>
          <p:cNvSpPr txBox="1"/>
          <p:nvPr>
            <p:ph idx="1" type="body"/>
          </p:nvPr>
        </p:nvSpPr>
        <p:spPr>
          <a:xfrm>
            <a:off x="717275" y="995775"/>
            <a:ext cx="85206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Parolă: utilizată o singură dată</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După utilizare, este invalidată imediat</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Mecanism de tip </a:t>
            </a:r>
            <a:r>
              <a:rPr b="1" lang="en">
                <a:solidFill>
                  <a:schemeClr val="dk1"/>
                </a:solidFill>
              </a:rPr>
              <a:t>challenge-response</a:t>
            </a:r>
            <a:r>
              <a:rPr lang="en">
                <a:solidFill>
                  <a:schemeClr val="dk1"/>
                </a:solidFill>
              </a:rPr>
              <a:t> (</a:t>
            </a:r>
            <a:r>
              <a:rPr lang="en">
                <a:solidFill>
                  <a:schemeClr val="dk1"/>
                </a:solidFill>
              </a:rPr>
              <a:t>provocare - răspuns)</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provocarea: una dintre numeroasele autentificări; </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răspunsul: </a:t>
            </a:r>
            <a:r>
              <a:rPr i="1" lang="en">
                <a:solidFill>
                  <a:schemeClr val="dk1"/>
                </a:solidFill>
              </a:rPr>
              <a:t>parola</a:t>
            </a:r>
            <a:r>
              <a:rPr i="1" lang="en">
                <a:solidFill>
                  <a:schemeClr val="dk1"/>
                </a:solidFill>
              </a:rPr>
              <a:t> pentru acel număr</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Probleme: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Sincronizarea utilizatorului cu sistemul/serverul (verificator)</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Generarea de parole aleatoare “bune”</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Distribuirea parolei</a:t>
            </a:r>
            <a:endParaRPr i="1">
              <a:solidFill>
                <a:schemeClr val="dk1"/>
              </a:solidFill>
            </a:endParaRPr>
          </a:p>
        </p:txBody>
      </p:sp>
      <p:sp>
        <p:nvSpPr>
          <p:cNvPr id="291" name="Google Shape;291;p3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292" name="Google Shape;292;p31"/>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93" name="Google Shape;293;p3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94" name="Google Shape;294;p3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95" name="Google Shape;295;p31"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9" name="Google Shape;7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Introducere; Bazele criptografiei </a:t>
            </a:r>
            <a:r>
              <a:rPr lang="en">
                <a:solidFill>
                  <a:schemeClr val="dk1"/>
                </a:solidFill>
              </a:rPr>
              <a:t>și</a:t>
            </a:r>
            <a:r>
              <a:rPr lang="en">
                <a:solidFill>
                  <a:schemeClr val="dk1"/>
                </a:solidFill>
              </a:rPr>
              <a:t> </a:t>
            </a:r>
            <a:r>
              <a:rPr lang="en">
                <a:solidFill>
                  <a:schemeClr val="dk1"/>
                </a:solidFill>
              </a:rPr>
              <a:t>securității</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Criptarea simetrica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Criptarea asimetrica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Multi-factor </a:t>
            </a:r>
            <a:r>
              <a:rPr lang="en">
                <a:solidFill>
                  <a:schemeClr val="dk1"/>
                </a:solidFill>
              </a:rPr>
              <a:t>Authentication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One Time Passwords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Timed One-Time Passwords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PassKeys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01" name="Google Shape;301;p3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a:t>
            </a: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302" name="Google Shape;302;p32"/>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03" name="Google Shape;303;p3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04" name="Google Shape;304;p3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05" name="Google Shape;305;p3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06" name="Google Shape;306;p32"/>
          <p:cNvSpPr txBox="1"/>
          <p:nvPr/>
        </p:nvSpPr>
        <p:spPr>
          <a:xfrm>
            <a:off x="487000" y="814950"/>
            <a:ext cx="8264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HOTP (Unique-Time Password) bazat pe HMAC - </a:t>
            </a:r>
            <a:r>
              <a:rPr lang="en" sz="1800">
                <a:solidFill>
                  <a:srgbClr val="B45F06"/>
                </a:solidFill>
              </a:rPr>
              <a:t>Dec 2005</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 și o valoare inițială a</a:t>
            </a:r>
            <a:endParaRPr sz="1800"/>
          </a:p>
          <a:p>
            <a:pPr indent="0" lvl="0" marL="0" rtl="0" algn="l">
              <a:spcBef>
                <a:spcPts val="0"/>
              </a:spcBef>
              <a:spcAft>
                <a:spcPts val="0"/>
              </a:spcAft>
              <a:buNone/>
            </a:pPr>
            <a:r>
              <a:rPr lang="en" sz="1800"/>
              <a:t>contorului C (in cazul TOTP: C = current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Calcularea valorii parolei unice HOTP: </a:t>
            </a:r>
            <a:endParaRPr sz="1800"/>
          </a:p>
          <a:p>
            <a:pPr indent="-342900" lvl="0" marL="457200" rtl="0" algn="l">
              <a:spcBef>
                <a:spcPts val="0"/>
              </a:spcBef>
              <a:spcAft>
                <a:spcPts val="0"/>
              </a:spcAft>
              <a:buClr>
                <a:srgbClr val="B45F06"/>
              </a:buClr>
              <a:buSzPts val="1800"/>
              <a:buChar char="-"/>
            </a:pPr>
            <a:r>
              <a:rPr lang="en" sz="1800">
                <a:solidFill>
                  <a:srgbClr val="B45F06"/>
                </a:solidFill>
              </a:rPr>
              <a:t>HOTP(K,C) = Truncate(HMAC-SHA-1(K,C))</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HOTP Password = HOTP(K,C) </a:t>
            </a:r>
            <a:r>
              <a:rPr i="1" lang="en" sz="1800">
                <a:solidFill>
                  <a:srgbClr val="B45F06"/>
                </a:solidFill>
              </a:rPr>
              <a:t>mod </a:t>
            </a:r>
            <a:r>
              <a:rPr lang="en" sz="1800">
                <a:solidFill>
                  <a:srgbClr val="B45F06"/>
                </a:solidFill>
              </a:rPr>
              <a:t>10d</a:t>
            </a:r>
            <a:endParaRPr sz="1800">
              <a:solidFill>
                <a:srgbClr val="B45F06"/>
              </a:solidFill>
            </a:endParaRPr>
          </a:p>
          <a:p>
            <a:pPr indent="0" lvl="0" marL="914400" rtl="0" algn="l">
              <a:spcBef>
                <a:spcPts val="0"/>
              </a:spcBef>
              <a:spcAft>
                <a:spcPts val="0"/>
              </a:spcAft>
              <a:buNone/>
            </a:pPr>
            <a:r>
              <a:rPr lang="en" sz="1800">
                <a:solidFill>
                  <a:srgbClr val="B45F06"/>
                </a:solidFill>
              </a:rPr>
              <a:t>d este lungimea parolei, de obicei 6 - 8 cifre</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Truncate() extrage 31 de biți, dar NU ultimii 31 de biți. 31 de biți începând de la indexul i+1 unde i reprezintă ultimele patru cifre ale valorii MAC.</a:t>
            </a:r>
            <a:endParaRPr sz="1800">
              <a:solidFill>
                <a:srgbClr val="B45F06"/>
              </a:solidFill>
            </a:endParaRPr>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Contorul este actualizat după fiecare autentificare reușită (time for TOTP)</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12" name="Google Shape;312;p3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One-Time Passwords</a:t>
            </a:r>
            <a:endParaRPr>
              <a:latin typeface="Recursive"/>
              <a:ea typeface="Recursive"/>
              <a:cs typeface="Recursive"/>
              <a:sym typeface="Recursive"/>
            </a:endParaRPr>
          </a:p>
        </p:txBody>
      </p:sp>
      <p:cxnSp>
        <p:nvCxnSpPr>
          <p:cNvPr id="313" name="Google Shape;313;p33"/>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14" name="Google Shape;314;p3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15" name="Google Shape;315;p3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16" name="Google Shape;316;p3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17" name="Google Shape;317;p33"/>
          <p:cNvSpPr txBox="1"/>
          <p:nvPr/>
        </p:nvSpPr>
        <p:spPr>
          <a:xfrm>
            <a:off x="487000" y="814950"/>
            <a:ext cx="8264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TOTP (One-Time-Based One-Time Password) - </a:t>
            </a:r>
            <a:r>
              <a:rPr lang="en" sz="1800">
                <a:solidFill>
                  <a:srgbClr val="B45F06"/>
                </a:solidFill>
              </a:rPr>
              <a:t>Mai 2011</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Valoarea contorului este obținută folosind timpul curent Unix</a:t>
            </a:r>
            <a:endParaRPr sz="1800"/>
          </a:p>
          <a:p>
            <a:pPr indent="-342900" lvl="0" marL="457200" rtl="0" algn="l">
              <a:spcBef>
                <a:spcPts val="0"/>
              </a:spcBef>
              <a:spcAft>
                <a:spcPts val="0"/>
              </a:spcAft>
              <a:buClr>
                <a:srgbClr val="B45F06"/>
              </a:buClr>
              <a:buSzPts val="1800"/>
              <a:buChar char="-"/>
            </a:pPr>
            <a:r>
              <a:rPr lang="en" sz="1800">
                <a:solidFill>
                  <a:srgbClr val="B45F06"/>
                </a:solidFill>
              </a:rPr>
              <a:t>C</a:t>
            </a:r>
            <a:r>
              <a:rPr baseline="-25000" lang="en" sz="1800">
                <a:solidFill>
                  <a:srgbClr val="B45F06"/>
                </a:solidFill>
              </a:rPr>
              <a:t>T</a:t>
            </a:r>
            <a:r>
              <a:rPr lang="en" sz="1800">
                <a:solidFill>
                  <a:srgbClr val="B45F06"/>
                </a:solidFill>
              </a:rPr>
              <a:t> = floor([(T – T</a:t>
            </a:r>
            <a:r>
              <a:rPr baseline="-25000" lang="en" sz="1800">
                <a:solidFill>
                  <a:srgbClr val="B45F06"/>
                </a:solidFill>
              </a:rPr>
              <a:t>0</a:t>
            </a:r>
            <a:r>
              <a:rPr lang="en" sz="1800">
                <a:solidFill>
                  <a:srgbClr val="B45F06"/>
                </a:solidFill>
              </a:rPr>
              <a:t>)/Time-step])</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 este timpul curent Unix, T</a:t>
            </a:r>
            <a:r>
              <a:rPr baseline="-25000" lang="en" sz="1800">
                <a:solidFill>
                  <a:srgbClr val="B45F06"/>
                </a:solidFill>
              </a:rPr>
              <a:t>0</a:t>
            </a:r>
            <a:r>
              <a:rPr lang="en" sz="1800">
                <a:solidFill>
                  <a:srgbClr val="B45F06"/>
                </a:solidFill>
              </a:rPr>
              <a:t> este implicit 0. Time-step este implicit 30 de secunde</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Pentru a ține cont de întârzierile rețelei și problemele de sincronizare, validatorul va verifica și cu CT+1 și CT-1</a:t>
            </a:r>
            <a:endParaRPr sz="1800"/>
          </a:p>
          <a:p>
            <a:pPr indent="0" lvl="0" marL="0" rtl="0" algn="l">
              <a:spcBef>
                <a:spcPts val="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4"/>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23" name="Google Shape;323;p3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TOTP Exercise Lab</a:t>
            </a:r>
            <a:endParaRPr>
              <a:latin typeface="Recursive"/>
              <a:ea typeface="Recursive"/>
              <a:cs typeface="Recursive"/>
              <a:sym typeface="Recursive"/>
            </a:endParaRPr>
          </a:p>
        </p:txBody>
      </p:sp>
      <p:cxnSp>
        <p:nvCxnSpPr>
          <p:cNvPr id="324" name="Google Shape;324;p3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25" name="Google Shape;325;p3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26" name="Google Shape;326;p3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27" name="Google Shape;327;p34"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28" name="Google Shape;328;p34"/>
          <p:cNvSpPr txBox="1"/>
          <p:nvPr/>
        </p:nvSpPr>
        <p:spPr>
          <a:xfrm>
            <a:off x="487000" y="814950"/>
            <a:ext cx="8264400" cy="3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Exercițiu</a:t>
            </a:r>
            <a:r>
              <a:rPr lang="en" sz="1800"/>
              <a:t>: Timed One-Time Password generator for Google Authenticator</a:t>
            </a:r>
            <a:endParaRPr sz="1800"/>
          </a:p>
          <a:p>
            <a:pPr indent="0" lvl="0" marL="0" rtl="0" algn="l">
              <a:spcBef>
                <a:spcPts val="0"/>
              </a:spcBef>
              <a:spcAft>
                <a:spcPts val="0"/>
              </a:spcAft>
              <a:buNone/>
            </a:pPr>
            <a:r>
              <a:rPr b="1" lang="en" sz="1800"/>
              <a:t>Obiectiv</a:t>
            </a:r>
            <a:r>
              <a:rPr lang="en" sz="1800"/>
              <a:t>: </a:t>
            </a:r>
            <a:r>
              <a:rPr lang="en" sz="1800"/>
              <a:t>generează</a:t>
            </a:r>
            <a:r>
              <a:rPr lang="en" sz="1800">
                <a:solidFill>
                  <a:schemeClr val="dk1"/>
                </a:solidFill>
              </a:rPr>
              <a:t> un</a:t>
            </a:r>
            <a:r>
              <a:rPr lang="en" sz="1800"/>
              <a:t> </a:t>
            </a:r>
            <a:r>
              <a:rPr i="1" lang="en" sz="1800"/>
              <a:t>QR code</a:t>
            </a:r>
            <a:r>
              <a:rPr lang="en" sz="1800"/>
              <a:t> pentru Google Authenticator app și </a:t>
            </a:r>
            <a:r>
              <a:rPr lang="en" sz="1800">
                <a:solidFill>
                  <a:schemeClr val="dk1"/>
                </a:solidFill>
              </a:rPr>
              <a:t>generează</a:t>
            </a:r>
            <a:r>
              <a:rPr lang="en" sz="1800"/>
              <a:t> un </a:t>
            </a:r>
            <a:r>
              <a:rPr i="1" lang="en" sz="1800"/>
              <a:t>one-time password</a:t>
            </a:r>
            <a:r>
              <a:rPr lang="en" sz="1800"/>
              <a:t> la fiecare 30 de secunde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Instructiuni:</a:t>
            </a:r>
            <a:endParaRPr b="1" sz="1800"/>
          </a:p>
          <a:p>
            <a:pPr indent="-342900" lvl="0" marL="457200" rtl="0" algn="l">
              <a:spcBef>
                <a:spcPts val="0"/>
              </a:spcBef>
              <a:spcAft>
                <a:spcPts val="0"/>
              </a:spcAft>
              <a:buSzPts val="1800"/>
              <a:buAutoNum type="arabicPeriod"/>
            </a:pPr>
            <a:r>
              <a:rPr lang="en" sz="1800"/>
              <a:t>Instalați Google Authenticator pe telefonul mobil</a:t>
            </a:r>
            <a:endParaRPr sz="1800"/>
          </a:p>
          <a:p>
            <a:pPr indent="-342900" lvl="0" marL="457200" rtl="0" algn="l">
              <a:spcBef>
                <a:spcPts val="1000"/>
              </a:spcBef>
              <a:spcAft>
                <a:spcPts val="0"/>
              </a:spcAft>
              <a:buSzPts val="1800"/>
              <a:buAutoNum type="arabicPeriod"/>
            </a:pPr>
            <a:r>
              <a:rPr lang="en" sz="1800"/>
              <a:t>Python </a:t>
            </a:r>
            <a:r>
              <a:rPr lang="en" sz="1800"/>
              <a:t>libraries</a:t>
            </a:r>
            <a:r>
              <a:rPr lang="en" sz="1800"/>
              <a:t> necesare: </a:t>
            </a:r>
            <a:r>
              <a:rPr lang="en" sz="1800">
                <a:latin typeface="Courier New"/>
                <a:ea typeface="Courier New"/>
                <a:cs typeface="Courier New"/>
                <a:sym typeface="Courier New"/>
              </a:rPr>
              <a:t>$ pip install </a:t>
            </a:r>
            <a:r>
              <a:rPr lang="en" sz="1800">
                <a:solidFill>
                  <a:srgbClr val="9900FF"/>
                </a:solidFill>
                <a:latin typeface="Courier New"/>
                <a:ea typeface="Courier New"/>
                <a:cs typeface="Courier New"/>
                <a:sym typeface="Courier New"/>
              </a:rPr>
              <a:t>segno tqdm</a:t>
            </a:r>
            <a:endParaRPr sz="1800">
              <a:solidFill>
                <a:srgbClr val="9900FF"/>
              </a:solidFill>
              <a:latin typeface="Courier New"/>
              <a:ea typeface="Courier New"/>
              <a:cs typeface="Courier New"/>
              <a:sym typeface="Courier New"/>
            </a:endParaRPr>
          </a:p>
          <a:p>
            <a:pPr indent="-342900" lvl="0" marL="457200" rtl="0" algn="l">
              <a:spcBef>
                <a:spcPts val="1000"/>
              </a:spcBef>
              <a:spcAft>
                <a:spcPts val="0"/>
              </a:spcAft>
              <a:buSzPts val="1800"/>
              <a:buAutoNum type="arabicPeriod"/>
            </a:pPr>
            <a:r>
              <a:rPr lang="en" sz="1800"/>
              <a:t>Folosiți codul template din repo-ul CodeSinaia2025! </a:t>
            </a:r>
            <a:endParaRPr sz="1800"/>
          </a:p>
          <a:p>
            <a:pPr indent="0" lvl="0" marL="0" rtl="0" algn="l">
              <a:spcBef>
                <a:spcPts val="1000"/>
              </a:spcBef>
              <a:spcAft>
                <a:spcPts val="0"/>
              </a:spcAft>
              <a:buNone/>
            </a:pPr>
            <a:r>
              <a:t/>
            </a:r>
            <a:endParaRPr sz="1800"/>
          </a:p>
          <a:p>
            <a:pPr indent="0" lvl="0" marL="0" rtl="0" algn="ctr">
              <a:spcBef>
                <a:spcPts val="1000"/>
              </a:spcBef>
              <a:spcAft>
                <a:spcPts val="0"/>
              </a:spcAft>
              <a:buNone/>
            </a:pPr>
            <a:r>
              <a:rPr b="1" lang="en" sz="1800"/>
              <a:t>Let’s get coding!</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5"/>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34" name="Google Shape;334;p3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TOTP Exercise Lab</a:t>
            </a:r>
            <a:endParaRPr>
              <a:latin typeface="Recursive"/>
              <a:ea typeface="Recursive"/>
              <a:cs typeface="Recursive"/>
              <a:sym typeface="Recursive"/>
            </a:endParaRPr>
          </a:p>
        </p:txBody>
      </p:sp>
      <p:cxnSp>
        <p:nvCxnSpPr>
          <p:cNvPr id="335" name="Google Shape;335;p35"/>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36" name="Google Shape;336;p3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37" name="Google Shape;337;p3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38" name="Google Shape;338;p35"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39" name="Google Shape;339;p35"/>
          <p:cNvSpPr txBox="1"/>
          <p:nvPr/>
        </p:nvSpPr>
        <p:spPr>
          <a:xfrm>
            <a:off x="487000" y="814950"/>
            <a:ext cx="8264400" cy="3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Exercițiu</a:t>
            </a:r>
            <a:r>
              <a:rPr lang="en" sz="1800"/>
              <a:t>: Timed One-Time Password generator for Google Authenticator</a:t>
            </a:r>
            <a:endParaRPr sz="1800"/>
          </a:p>
          <a:p>
            <a:pPr indent="0" lvl="0" marL="0" rtl="0" algn="l">
              <a:spcBef>
                <a:spcPts val="1000"/>
              </a:spcBef>
              <a:spcAft>
                <a:spcPts val="0"/>
              </a:spcAft>
              <a:buNone/>
            </a:pPr>
            <a:r>
              <a:t/>
            </a:r>
            <a:endParaRPr b="1" sz="1800"/>
          </a:p>
          <a:p>
            <a:pPr indent="0" lvl="0" marL="0" rtl="0" algn="l">
              <a:spcBef>
                <a:spcPts val="1000"/>
              </a:spcBef>
              <a:spcAft>
                <a:spcPts val="0"/>
              </a:spcAft>
              <a:buNone/>
            </a:pPr>
            <a:r>
              <a:rPr b="1" lang="en" sz="1800"/>
              <a:t>Generate OTP</a:t>
            </a:r>
            <a:r>
              <a:rPr lang="en" sz="1800"/>
              <a:t>:</a:t>
            </a:r>
            <a:endParaRPr sz="1800"/>
          </a:p>
          <a:p>
            <a:pPr indent="-342900" lvl="0" marL="457200" rtl="0" algn="l">
              <a:spcBef>
                <a:spcPts val="1000"/>
              </a:spcBef>
              <a:spcAft>
                <a:spcPts val="0"/>
              </a:spcAft>
              <a:buSzPts val="1800"/>
              <a:buAutoNum type="arabicPeriod"/>
            </a:pPr>
            <a:r>
              <a:rPr lang="en" sz="1800"/>
              <a:t>Decode secretul din Base32</a:t>
            </a:r>
            <a:endParaRPr sz="1800"/>
          </a:p>
          <a:p>
            <a:pPr indent="-342900" lvl="0" marL="457200" rtl="0" algn="l">
              <a:spcBef>
                <a:spcPts val="1000"/>
              </a:spcBef>
              <a:spcAft>
                <a:spcPts val="0"/>
              </a:spcAft>
              <a:buSzPts val="1800"/>
              <a:buAutoNum type="arabicPeriod"/>
            </a:pPr>
            <a:r>
              <a:rPr lang="en" sz="1800"/>
              <a:t>Obțineți time step-ul actual</a:t>
            </a:r>
            <a:endParaRPr sz="1800"/>
          </a:p>
          <a:p>
            <a:pPr indent="-342900" lvl="0" marL="457200" rtl="0" algn="l">
              <a:spcBef>
                <a:spcPts val="1000"/>
              </a:spcBef>
              <a:spcAft>
                <a:spcPts val="0"/>
              </a:spcAft>
              <a:buSzPts val="1800"/>
              <a:buAutoNum type="arabicPeriod"/>
            </a:pPr>
            <a:r>
              <a:rPr lang="en" sz="1800"/>
              <a:t>Creați un SHA-1 HMAC folosind secretul + timpul</a:t>
            </a:r>
            <a:endParaRPr sz="1800"/>
          </a:p>
          <a:p>
            <a:pPr indent="-342900" lvl="0" marL="457200" rtl="0" algn="l">
              <a:spcBef>
                <a:spcPts val="1000"/>
              </a:spcBef>
              <a:spcAft>
                <a:spcPts val="0"/>
              </a:spcAft>
              <a:buSzPts val="1800"/>
              <a:buAutoNum type="arabicPeriod"/>
            </a:pPr>
            <a:r>
              <a:rPr lang="en" sz="1800"/>
              <a:t>Folosiți parte din output-ul HMAC să obțineți num</a:t>
            </a:r>
            <a:r>
              <a:rPr lang="en" sz="1800">
                <a:solidFill>
                  <a:schemeClr val="dk1"/>
                </a:solidFill>
              </a:rPr>
              <a:t>ărul</a:t>
            </a:r>
            <a:r>
              <a:rPr lang="en" sz="1800"/>
              <a:t> dinamic</a:t>
            </a:r>
            <a:endParaRPr sz="1800"/>
          </a:p>
          <a:p>
            <a:pPr indent="-342900" lvl="0" marL="457200" rtl="0" algn="l">
              <a:spcBef>
                <a:spcPts val="1000"/>
              </a:spcBef>
              <a:spcAft>
                <a:spcPts val="0"/>
              </a:spcAft>
              <a:buSzPts val="1800"/>
              <a:buAutoNum type="arabicPeriod"/>
            </a:pPr>
            <a:r>
              <a:rPr lang="en" sz="1800"/>
              <a:t>Faceți un </a:t>
            </a:r>
            <a:r>
              <a:rPr lang="en" sz="1800">
                <a:latin typeface="Courier New"/>
                <a:ea typeface="Courier New"/>
                <a:cs typeface="Courier New"/>
                <a:sym typeface="Courier New"/>
              </a:rPr>
              <a:t>mod</a:t>
            </a:r>
            <a:r>
              <a:rPr lang="en" sz="1800"/>
              <a:t> pe el să obținem numai 6 cifre</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Resurse</a:t>
            </a:r>
            <a:endParaRPr/>
          </a:p>
        </p:txBody>
      </p:sp>
      <p:sp>
        <p:nvSpPr>
          <p:cNvPr id="345" name="Google Shape;34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rgbClr val="525252"/>
                </a:solidFill>
              </a:rPr>
              <a:t>Free introductory Cryptography course: </a:t>
            </a:r>
            <a:r>
              <a:rPr lang="en" sz="2000" u="sng">
                <a:solidFill>
                  <a:schemeClr val="hlink"/>
                </a:solidFill>
                <a:hlinkClick r:id="rId3"/>
              </a:rPr>
              <a:t>coursera.org/learn/crypto</a:t>
            </a:r>
            <a:r>
              <a:rPr lang="en" sz="2000">
                <a:solidFill>
                  <a:srgbClr val="525252"/>
                </a:solidFill>
              </a:rPr>
              <a:t>  </a:t>
            </a:r>
            <a:endParaRPr sz="2000">
              <a:solidFill>
                <a:srgbClr val="525252"/>
              </a:solidFill>
            </a:endParaRPr>
          </a:p>
          <a:p>
            <a:pPr indent="-355600" lvl="0" marL="457200" rtl="0" algn="l">
              <a:lnSpc>
                <a:spcPct val="90000"/>
              </a:lnSpc>
              <a:spcBef>
                <a:spcPts val="0"/>
              </a:spcBef>
              <a:spcAft>
                <a:spcPts val="0"/>
              </a:spcAft>
              <a:buSzPts val="2000"/>
              <a:buChar char="●"/>
            </a:pPr>
            <a:r>
              <a:rPr lang="en" sz="2000">
                <a:solidFill>
                  <a:srgbClr val="525252"/>
                </a:solidFill>
              </a:rPr>
              <a:t>The Missing Semester of Your CS Education – Security and Cryptography -</a:t>
            </a:r>
            <a:r>
              <a:rPr lang="en" sz="2000">
                <a:solidFill>
                  <a:srgbClr val="525252"/>
                </a:solidFill>
                <a:uFill>
                  <a:noFill/>
                </a:uFill>
                <a:hlinkClick r:id="rId4">
                  <a:extLst>
                    <a:ext uri="{A12FA001-AC4F-418D-AE19-62706E023703}">
                      <ahyp:hlinkClr val="tx"/>
                    </a:ext>
                  </a:extLst>
                </a:hlinkClick>
              </a:rPr>
              <a:t> </a:t>
            </a:r>
            <a:r>
              <a:rPr lang="en" sz="2000" u="sng">
                <a:solidFill>
                  <a:schemeClr val="hlink"/>
                </a:solidFill>
                <a:hlinkClick r:id="rId5"/>
              </a:rPr>
              <a:t>https://missing.csail.mit.edu/2020/security</a:t>
            </a:r>
            <a:endParaRPr sz="2000" u="sng">
              <a:solidFill>
                <a:schemeClr val="hlink"/>
              </a:solidFill>
            </a:endParaRPr>
          </a:p>
          <a:p>
            <a:pPr indent="-355600" lvl="0" marL="457200" rtl="0" algn="l">
              <a:lnSpc>
                <a:spcPct val="90000"/>
              </a:lnSpc>
              <a:spcBef>
                <a:spcPts val="0"/>
              </a:spcBef>
              <a:spcAft>
                <a:spcPts val="0"/>
              </a:spcAft>
              <a:buSzPts val="2000"/>
              <a:buChar char="●"/>
            </a:pPr>
            <a:r>
              <a:rPr lang="en" sz="2000">
                <a:solidFill>
                  <a:srgbClr val="525252"/>
                </a:solidFill>
              </a:rPr>
              <a:t>Computer Networking: A Top-Down Approach, 8th edition, Jim Kurose, Keith Ross, Pearson, 2020</a:t>
            </a:r>
            <a:endParaRPr sz="2000">
              <a:solidFill>
                <a:srgbClr val="525252"/>
              </a:solidFill>
            </a:endParaRPr>
          </a:p>
          <a:p>
            <a:pPr indent="-355600" lvl="0" marL="457200" rtl="0" algn="l">
              <a:lnSpc>
                <a:spcPct val="90000"/>
              </a:lnSpc>
              <a:spcBef>
                <a:spcPts val="0"/>
              </a:spcBef>
              <a:spcAft>
                <a:spcPts val="0"/>
              </a:spcAft>
              <a:buSzPts val="2000"/>
              <a:buChar char="●"/>
            </a:pPr>
            <a:r>
              <a:rPr lang="en" sz="2000">
                <a:solidFill>
                  <a:srgbClr val="525252"/>
                </a:solidFill>
              </a:rPr>
              <a:t>ECE/CS 370 – Introduction to Security, Oregon State University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7"/>
          <p:cNvPicPr preferRelativeResize="0"/>
          <p:nvPr/>
        </p:nvPicPr>
        <p:blipFill>
          <a:blip r:embed="rId3">
            <a:alphaModFix amt="9000"/>
          </a:blip>
          <a:stretch>
            <a:fillRect/>
          </a:stretch>
        </p:blipFill>
        <p:spPr>
          <a:xfrm>
            <a:off x="4100" y="2650"/>
            <a:ext cx="9144000" cy="5143500"/>
          </a:xfrm>
          <a:prstGeom prst="rect">
            <a:avLst/>
          </a:prstGeom>
          <a:noFill/>
          <a:ln>
            <a:noFill/>
          </a:ln>
        </p:spPr>
      </p:pic>
      <p:sp>
        <p:nvSpPr>
          <p:cNvPr id="351" name="Google Shape;351;p37"/>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7"/>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7"/>
          <p:cNvSpPr txBox="1"/>
          <p:nvPr>
            <p:ph type="ctrTitle"/>
          </p:nvPr>
        </p:nvSpPr>
        <p:spPr>
          <a:xfrm>
            <a:off x="1529450" y="1510650"/>
            <a:ext cx="5333400" cy="144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THANK YOU,</a:t>
            </a:r>
            <a:endParaRPr b="1">
              <a:solidFill>
                <a:srgbClr val="434343"/>
              </a:solidFill>
              <a:latin typeface="Recursive"/>
              <a:ea typeface="Recursive"/>
              <a:cs typeface="Recursive"/>
              <a:sym typeface="Recursive"/>
            </a:endParaRPr>
          </a:p>
          <a:p>
            <a:pPr indent="0" lvl="0" marL="0" rtl="0" algn="ctr">
              <a:spcBef>
                <a:spcPts val="0"/>
              </a:spcBef>
              <a:spcAft>
                <a:spcPts val="0"/>
              </a:spcAft>
              <a:buNone/>
            </a:pPr>
            <a:r>
              <a:rPr b="1" lang="en">
                <a:solidFill>
                  <a:srgbClr val="434343"/>
                </a:solidFill>
                <a:latin typeface="Recursive"/>
                <a:ea typeface="Recursive"/>
                <a:cs typeface="Recursive"/>
                <a:sym typeface="Recursive"/>
              </a:rPr>
              <a:t>THE END</a:t>
            </a:r>
            <a:endParaRPr b="1">
              <a:solidFill>
                <a:srgbClr val="434343"/>
              </a:solidFill>
              <a:latin typeface="Recursive"/>
              <a:ea typeface="Recursive"/>
              <a:cs typeface="Recursive"/>
              <a:sym typeface="Recursive"/>
            </a:endParaRPr>
          </a:p>
        </p:txBody>
      </p:sp>
      <p:sp>
        <p:nvSpPr>
          <p:cNvPr id="354" name="Google Shape;354;p37"/>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355" name="Google Shape;355;p37"/>
          <p:cNvPicPr preferRelativeResize="0"/>
          <p:nvPr/>
        </p:nvPicPr>
        <p:blipFill rotWithShape="1">
          <a:blip r:embed="rId4">
            <a:alphaModFix/>
          </a:blip>
          <a:srcRect b="0" l="0" r="0" t="0"/>
          <a:stretch/>
        </p:blipFill>
        <p:spPr>
          <a:xfrm>
            <a:off x="169876" y="119131"/>
            <a:ext cx="940835" cy="793830"/>
          </a:xfrm>
          <a:prstGeom prst="rect">
            <a:avLst/>
          </a:prstGeom>
          <a:noFill/>
          <a:ln>
            <a:noFill/>
          </a:ln>
        </p:spPr>
      </p:pic>
      <p:sp>
        <p:nvSpPr>
          <p:cNvPr id="356" name="Google Shape;356;p37"/>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357" name="Google Shape;357;p37"/>
          <p:cNvCxnSpPr/>
          <p:nvPr/>
        </p:nvCxnSpPr>
        <p:spPr>
          <a:xfrm flipH="1" rot="10800000">
            <a:off x="-67475" y="1896400"/>
            <a:ext cx="2348700" cy="1356000"/>
          </a:xfrm>
          <a:prstGeom prst="straightConnector1">
            <a:avLst/>
          </a:prstGeom>
          <a:noFill/>
          <a:ln cap="flat" cmpd="sng" w="76200">
            <a:solidFill>
              <a:srgbClr val="990000"/>
            </a:solidFill>
            <a:prstDash val="dot"/>
            <a:round/>
            <a:headEnd len="med" w="med" type="none"/>
            <a:tailEnd len="med" w="med" type="none"/>
          </a:ln>
        </p:spPr>
      </p:cxnSp>
      <p:cxnSp>
        <p:nvCxnSpPr>
          <p:cNvPr id="358" name="Google Shape;358;p37"/>
          <p:cNvCxnSpPr/>
          <p:nvPr/>
        </p:nvCxnSpPr>
        <p:spPr>
          <a:xfrm flipH="1" rot="10800000">
            <a:off x="6208400" y="2901300"/>
            <a:ext cx="2715600" cy="1567800"/>
          </a:xfrm>
          <a:prstGeom prst="straightConnector1">
            <a:avLst/>
          </a:prstGeom>
          <a:noFill/>
          <a:ln cap="flat" cmpd="sng" w="76200">
            <a:solidFill>
              <a:srgbClr val="990000"/>
            </a:solidFill>
            <a:prstDash val="dot"/>
            <a:round/>
            <a:headEnd len="med" w="med" type="none"/>
            <a:tailEnd len="med" w="med" type="none"/>
          </a:ln>
        </p:spPr>
      </p:cxnSp>
      <p:pic>
        <p:nvPicPr>
          <p:cNvPr id="359" name="Google Shape;359;p37"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cxnSp>
        <p:nvCxnSpPr>
          <p:cNvPr id="360" name="Google Shape;360;p37"/>
          <p:cNvCxnSpPr/>
          <p:nvPr/>
        </p:nvCxnSpPr>
        <p:spPr>
          <a:xfrm flipH="1" rot="10800000">
            <a:off x="3319225" y="-129875"/>
            <a:ext cx="2376600" cy="1372200"/>
          </a:xfrm>
          <a:prstGeom prst="straightConnector1">
            <a:avLst/>
          </a:prstGeom>
          <a:noFill/>
          <a:ln cap="flat" cmpd="sng" w="76200">
            <a:solidFill>
              <a:srgbClr val="990000"/>
            </a:solidFill>
            <a:prstDash val="dot"/>
            <a:round/>
            <a:headEnd len="med" w="med" type="none"/>
            <a:tailEnd len="med" w="med" type="none"/>
          </a:ln>
        </p:spPr>
      </p:cxnSp>
      <p:cxnSp>
        <p:nvCxnSpPr>
          <p:cNvPr id="361" name="Google Shape;361;p37"/>
          <p:cNvCxnSpPr/>
          <p:nvPr/>
        </p:nvCxnSpPr>
        <p:spPr>
          <a:xfrm flipH="1" rot="10800000">
            <a:off x="2855200" y="917325"/>
            <a:ext cx="6008700" cy="3469200"/>
          </a:xfrm>
          <a:prstGeom prst="straightConnector1">
            <a:avLst/>
          </a:prstGeom>
          <a:noFill/>
          <a:ln cap="flat" cmpd="sng" w="76200">
            <a:solidFill>
              <a:srgbClr val="990000"/>
            </a:solidFill>
            <a:prstDash val="dot"/>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67" name="Google Shape;36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9"/>
          <p:cNvPicPr preferRelativeResize="0"/>
          <p:nvPr/>
        </p:nvPicPr>
        <p:blipFill>
          <a:blip r:embed="rId3">
            <a:alphaModFix amt="4000"/>
          </a:blip>
          <a:stretch>
            <a:fillRect/>
          </a:stretch>
        </p:blipFill>
        <p:spPr>
          <a:xfrm>
            <a:off x="4100" y="2650"/>
            <a:ext cx="9144000" cy="5143500"/>
          </a:xfrm>
          <a:prstGeom prst="rect">
            <a:avLst/>
          </a:prstGeom>
          <a:noFill/>
          <a:ln>
            <a:noFill/>
          </a:ln>
        </p:spPr>
      </p:pic>
      <p:sp>
        <p:nvSpPr>
          <p:cNvPr id="373" name="Google Shape;373;p3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Sample Heading With Picture</a:t>
            </a:r>
            <a:endParaRPr>
              <a:latin typeface="Recursive"/>
              <a:ea typeface="Recursive"/>
              <a:cs typeface="Recursive"/>
              <a:sym typeface="Recursive"/>
            </a:endParaRPr>
          </a:p>
        </p:txBody>
      </p:sp>
      <p:sp>
        <p:nvSpPr>
          <p:cNvPr id="374" name="Google Shape;374;p39"/>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text:</a:t>
            </a:r>
            <a:endParaRPr/>
          </a:p>
          <a:p>
            <a:pPr indent="-342900" lvl="0" marL="457200" rtl="0" algn="l">
              <a:spcBef>
                <a:spcPts val="1200"/>
              </a:spcBef>
              <a:spcAft>
                <a:spcPts val="0"/>
              </a:spcAft>
              <a:buSzPts val="1800"/>
              <a:buChar char="❖"/>
            </a:pPr>
            <a:r>
              <a:rPr lang="en"/>
              <a:t>Point 1</a:t>
            </a:r>
            <a:endParaRPr/>
          </a:p>
          <a:p>
            <a:pPr indent="-317500" lvl="1" marL="914400" rtl="0" algn="l">
              <a:spcBef>
                <a:spcPts val="0"/>
              </a:spcBef>
              <a:spcAft>
                <a:spcPts val="0"/>
              </a:spcAft>
              <a:buSzPts val="1400"/>
              <a:buChar char="➢"/>
            </a:pPr>
            <a:r>
              <a:rPr lang="en"/>
              <a:t>Sub-topic 1</a:t>
            </a:r>
            <a:endParaRPr/>
          </a:p>
          <a:p>
            <a:pPr indent="-317500" lvl="1" marL="914400" rtl="0" algn="l">
              <a:spcBef>
                <a:spcPts val="0"/>
              </a:spcBef>
              <a:spcAft>
                <a:spcPts val="0"/>
              </a:spcAft>
              <a:buSzPts val="1400"/>
              <a:buChar char="➢"/>
            </a:pPr>
            <a:r>
              <a:rPr lang="en"/>
              <a:t>Sub-topic 2</a:t>
            </a:r>
            <a:endParaRPr/>
          </a:p>
          <a:p>
            <a:pPr indent="-342900" lvl="0" marL="457200" rtl="0" algn="l">
              <a:spcBef>
                <a:spcPts val="0"/>
              </a:spcBef>
              <a:spcAft>
                <a:spcPts val="0"/>
              </a:spcAft>
              <a:buSzPts val="1800"/>
              <a:buChar char="❖"/>
            </a:pPr>
            <a:r>
              <a:rPr lang="en"/>
              <a:t>Point 2</a:t>
            </a:r>
            <a:endParaRPr/>
          </a:p>
          <a:p>
            <a:pPr indent="-317500" lvl="1" marL="914400" rtl="0" algn="l">
              <a:spcBef>
                <a:spcPts val="0"/>
              </a:spcBef>
              <a:spcAft>
                <a:spcPts val="0"/>
              </a:spcAft>
              <a:buSzPts val="1400"/>
              <a:buChar char="➢"/>
            </a:pPr>
            <a:r>
              <a:rPr lang="en"/>
              <a:t>Sub-topic 3</a:t>
            </a:r>
            <a:endParaRPr/>
          </a:p>
          <a:p>
            <a:pPr indent="-342900" lvl="0" marL="457200" rtl="0" algn="l">
              <a:spcBef>
                <a:spcPts val="0"/>
              </a:spcBef>
              <a:spcAft>
                <a:spcPts val="0"/>
              </a:spcAft>
              <a:buSzPts val="1800"/>
              <a:buChar char="❖"/>
            </a:pPr>
            <a:r>
              <a:rPr lang="en"/>
              <a:t>Point 3</a:t>
            </a:r>
            <a:endParaRPr/>
          </a:p>
          <a:p>
            <a:pPr indent="0" lvl="0" marL="0" rtl="0" algn="l">
              <a:spcBef>
                <a:spcPts val="1200"/>
              </a:spcBef>
              <a:spcAft>
                <a:spcPts val="1200"/>
              </a:spcAft>
              <a:buNone/>
            </a:pPr>
            <a:r>
              <a:rPr lang="en"/>
              <a:t>More sample text</a:t>
            </a:r>
            <a:endParaRPr/>
          </a:p>
        </p:txBody>
      </p:sp>
      <p:cxnSp>
        <p:nvCxnSpPr>
          <p:cNvPr id="375" name="Google Shape;375;p39"/>
          <p:cNvCxnSpPr/>
          <p:nvPr/>
        </p:nvCxnSpPr>
        <p:spPr>
          <a:xfrm>
            <a:off x="5183275" y="484900"/>
            <a:ext cx="3466800" cy="0"/>
          </a:xfrm>
          <a:prstGeom prst="straightConnector1">
            <a:avLst/>
          </a:prstGeom>
          <a:noFill/>
          <a:ln cap="flat" cmpd="sng" w="76200">
            <a:solidFill>
              <a:srgbClr val="990000"/>
            </a:solidFill>
            <a:prstDash val="solid"/>
            <a:round/>
            <a:headEnd len="med" w="med" type="none"/>
            <a:tailEnd len="med" w="med" type="none"/>
          </a:ln>
        </p:spPr>
      </p:cxnSp>
      <p:cxnSp>
        <p:nvCxnSpPr>
          <p:cNvPr id="376" name="Google Shape;376;p39"/>
          <p:cNvCxnSpPr/>
          <p:nvPr/>
        </p:nvCxnSpPr>
        <p:spPr>
          <a:xfrm>
            <a:off x="274825" y="4757625"/>
            <a:ext cx="7350900" cy="0"/>
          </a:xfrm>
          <a:prstGeom prst="straightConnector1">
            <a:avLst/>
          </a:prstGeom>
          <a:noFill/>
          <a:ln cap="flat" cmpd="sng" w="76200">
            <a:solidFill>
              <a:srgbClr val="990000"/>
            </a:solidFill>
            <a:prstDash val="solid"/>
            <a:round/>
            <a:headEnd len="med" w="med" type="none"/>
            <a:tailEnd len="med" w="med" type="none"/>
          </a:ln>
        </p:spPr>
      </p:cxnSp>
      <p:sp>
        <p:nvSpPr>
          <p:cNvPr id="377" name="Google Shape;377;p3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cxnSp>
        <p:nvCxnSpPr>
          <p:cNvPr id="378" name="Google Shape;378;p39"/>
          <p:cNvCxnSpPr/>
          <p:nvPr/>
        </p:nvCxnSpPr>
        <p:spPr>
          <a:xfrm rot="10800000">
            <a:off x="4474200" y="1022475"/>
            <a:ext cx="0" cy="3363000"/>
          </a:xfrm>
          <a:prstGeom prst="straightConnector1">
            <a:avLst/>
          </a:prstGeom>
          <a:noFill/>
          <a:ln cap="flat" cmpd="sng" w="76200">
            <a:solidFill>
              <a:srgbClr val="990000"/>
            </a:solidFill>
            <a:prstDash val="solid"/>
            <a:round/>
            <a:headEnd len="med" w="med" type="none"/>
            <a:tailEnd len="med" w="med" type="none"/>
          </a:ln>
        </p:spPr>
      </p:cxnSp>
      <p:pic>
        <p:nvPicPr>
          <p:cNvPr id="379" name="Google Shape;379;p39" title="Untitled drawing (4) (1).jpg"/>
          <p:cNvPicPr preferRelativeResize="0"/>
          <p:nvPr/>
        </p:nvPicPr>
        <p:blipFill rotWithShape="1">
          <a:blip r:embed="rId4">
            <a:alphaModFix/>
          </a:blip>
          <a:srcRect b="5096" l="0" r="0" t="0"/>
          <a:stretch/>
        </p:blipFill>
        <p:spPr>
          <a:xfrm>
            <a:off x="4993863" y="1268326"/>
            <a:ext cx="3801574" cy="2705887"/>
          </a:xfrm>
          <a:prstGeom prst="rect">
            <a:avLst/>
          </a:prstGeom>
          <a:noFill/>
          <a:ln>
            <a:noFill/>
          </a:ln>
        </p:spPr>
      </p:pic>
      <p:pic>
        <p:nvPicPr>
          <p:cNvPr id="380" name="Google Shape;380;p39"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a:t>
            </a:r>
            <a:r>
              <a:rPr lang="en"/>
              <a:t>înlocuiesc parolele</a:t>
            </a:r>
            <a:endParaRPr/>
          </a:p>
        </p:txBody>
      </p:sp>
      <p:sp>
        <p:nvSpPr>
          <p:cNvPr id="386" name="Google Shape;38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Înlocuiesc Parolele</a:t>
            </a:r>
            <a:endParaRPr/>
          </a:p>
        </p:txBody>
      </p:sp>
      <p:sp>
        <p:nvSpPr>
          <p:cNvPr id="392" name="Google Shape;39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a:t>
            </a:r>
            <a:r>
              <a:rPr lang="en">
                <a:latin typeface="Recursive"/>
                <a:ea typeface="Recursive"/>
                <a:cs typeface="Recursive"/>
                <a:sym typeface="Recursive"/>
              </a:rPr>
              <a:t>rypto</a:t>
            </a:r>
            <a:endParaRPr>
              <a:latin typeface="Recursive"/>
              <a:ea typeface="Recursive"/>
              <a:cs typeface="Recursive"/>
              <a:sym typeface="Recursive"/>
            </a:endParaRPr>
          </a:p>
        </p:txBody>
      </p:sp>
      <p:sp>
        <p:nvSpPr>
          <p:cNvPr id="85" name="Google Shape;85;p15"/>
          <p:cNvSpPr txBox="1"/>
          <p:nvPr>
            <p:ph idx="1" type="body"/>
          </p:nvPr>
        </p:nvSpPr>
        <p:spPr>
          <a:xfrm>
            <a:off x="717275" y="995775"/>
            <a:ext cx="47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Obiectivele Securităţii Informatice:</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Data confidentiality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Numai sender &amp; intended receiver pot “înțelege” conținutul mesajului </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Authentication: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pot confirma identitatea fiecăruia</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Integrity: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se pot asigura că mesajul nu a fost modificat (in transit sau după)</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availability: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 şi disponibilitate: serviciile trebuie să fie accesibile şi disponibile utilizatorilor</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Privacy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Protecția vieții private (i.e. GDPR)</a:t>
            </a:r>
            <a:endParaRPr sz="1200">
              <a:solidFill>
                <a:schemeClr val="dk1"/>
              </a:solidFill>
            </a:endParaRPr>
          </a:p>
          <a:p>
            <a:pPr indent="0" lvl="0" marL="0" rtl="0" algn="l">
              <a:spcBef>
                <a:spcPts val="1200"/>
              </a:spcBef>
              <a:spcAft>
                <a:spcPts val="1200"/>
              </a:spcAft>
              <a:buNone/>
            </a:pPr>
            <a:r>
              <a:t/>
            </a:r>
            <a:endParaRPr sz="1600">
              <a:solidFill>
                <a:schemeClr val="dk1"/>
              </a:solidFill>
            </a:endParaRPr>
          </a:p>
        </p:txBody>
      </p:sp>
      <p:cxnSp>
        <p:nvCxnSpPr>
          <p:cNvPr id="86" name="Google Shape;86;p15"/>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87" name="Google Shape;87;p1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88" name="Google Shape;88;p1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89" name="Google Shape;89;p15"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grpSp>
        <p:nvGrpSpPr>
          <p:cNvPr id="90" name="Google Shape;90;p15"/>
          <p:cNvGrpSpPr/>
          <p:nvPr/>
        </p:nvGrpSpPr>
        <p:grpSpPr>
          <a:xfrm>
            <a:off x="5291218" y="994204"/>
            <a:ext cx="3685500" cy="3213065"/>
            <a:chOff x="6738257" y="1487056"/>
            <a:chExt cx="4914000" cy="4284087"/>
          </a:xfrm>
        </p:grpSpPr>
        <p:pic>
          <p:nvPicPr>
            <p:cNvPr id="91" name="Google Shape;91;p15"/>
            <p:cNvPicPr preferRelativeResize="0"/>
            <p:nvPr/>
          </p:nvPicPr>
          <p:blipFill rotWithShape="1">
            <a:blip r:embed="rId4">
              <a:alphaModFix/>
            </a:blip>
            <a:srcRect b="0" l="0" r="0" t="0"/>
            <a:stretch/>
          </p:blipFill>
          <p:spPr>
            <a:xfrm>
              <a:off x="7471061" y="1487056"/>
              <a:ext cx="3547735" cy="3868738"/>
            </a:xfrm>
            <a:prstGeom prst="rect">
              <a:avLst/>
            </a:prstGeom>
            <a:noFill/>
            <a:ln>
              <a:noFill/>
            </a:ln>
          </p:spPr>
        </p:pic>
        <p:sp>
          <p:nvSpPr>
            <p:cNvPr id="92" name="Google Shape;92;p15"/>
            <p:cNvSpPr txBox="1"/>
            <p:nvPr/>
          </p:nvSpPr>
          <p:spPr>
            <a:xfrm>
              <a:off x="6738257" y="5370943"/>
              <a:ext cx="4914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525252"/>
                  </a:solidFill>
                  <a:latin typeface="Play"/>
                  <a:ea typeface="Play"/>
                  <a:cs typeface="Play"/>
                  <a:sym typeface="Play"/>
                </a:rPr>
                <a:t>Privacy: Europ</a:t>
              </a:r>
              <a:r>
                <a:rPr lang="en" sz="1350">
                  <a:solidFill>
                    <a:srgbClr val="525252"/>
                  </a:solidFill>
                  <a:latin typeface="Play"/>
                  <a:ea typeface="Play"/>
                  <a:cs typeface="Play"/>
                  <a:sym typeface="Play"/>
                </a:rPr>
                <a:t>a</a:t>
              </a:r>
              <a:r>
                <a:rPr b="0" i="0" lang="en" sz="1350" u="none" cap="none" strike="noStrike">
                  <a:solidFill>
                    <a:srgbClr val="525252"/>
                  </a:solidFill>
                  <a:latin typeface="Play"/>
                  <a:ea typeface="Play"/>
                  <a:cs typeface="Play"/>
                  <a:sym typeface="Play"/>
                </a:rPr>
                <a:t> </a:t>
              </a:r>
              <a:r>
                <a:rPr lang="en" sz="1350">
                  <a:solidFill>
                    <a:srgbClr val="525252"/>
                  </a:solidFill>
                  <a:latin typeface="Play"/>
                  <a:ea typeface="Play"/>
                  <a:cs typeface="Play"/>
                  <a:sym typeface="Play"/>
                </a:rPr>
                <a:t>este cu un pas </a:t>
              </a:r>
              <a:r>
                <a:rPr lang="en" sz="1350">
                  <a:solidFill>
                    <a:srgbClr val="525252"/>
                  </a:solidFill>
                  <a:latin typeface="Play"/>
                  <a:ea typeface="Play"/>
                  <a:cs typeface="Play"/>
                  <a:sym typeface="Play"/>
                </a:rPr>
                <a:t>înainte (</a:t>
              </a:r>
              <a:r>
                <a:rPr b="0" i="0" lang="en" sz="1350" u="none" cap="none" strike="noStrike">
                  <a:solidFill>
                    <a:srgbClr val="525252"/>
                  </a:solidFill>
                  <a:latin typeface="Play"/>
                  <a:ea typeface="Play"/>
                  <a:cs typeface="Play"/>
                  <a:sym typeface="Play"/>
                </a:rPr>
                <a:t>GDPR)</a:t>
              </a:r>
              <a:endParaRPr b="0" i="0" sz="1350" u="none" cap="none" strike="noStrike">
                <a:solidFill>
                  <a:srgbClr val="525252"/>
                </a:solidFill>
                <a:latin typeface="Play"/>
                <a:ea typeface="Play"/>
                <a:cs typeface="Play"/>
                <a:sym typeface="Play"/>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Deep Dive into FIDO2</a:t>
            </a:r>
            <a:endParaRPr/>
          </a:p>
        </p:txBody>
      </p:sp>
      <p:sp>
        <p:nvSpPr>
          <p:cNvPr id="398" name="Google Shape;398;p4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
        <p:nvSpPr>
          <p:cNvPr id="399" name="Google Shape;399;p4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Considerations:</a:t>
            </a:r>
            <a:endParaRPr/>
          </a:p>
        </p:txBody>
      </p:sp>
      <p:sp>
        <p:nvSpPr>
          <p:cNvPr id="405" name="Google Shape;40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Phishing Resistance: Highlight how passkeys are inherently more resistant to phishing attacks than passwords. </a:t>
            </a:r>
            <a:endParaRPr/>
          </a:p>
          <a:p>
            <a:pPr indent="0" lvl="0" marL="0" rtl="0" algn="l">
              <a:spcBef>
                <a:spcPts val="1200"/>
              </a:spcBef>
              <a:spcAft>
                <a:spcPts val="0"/>
              </a:spcAft>
              <a:buNone/>
            </a:pPr>
            <a:r>
              <a:rPr lang="en"/>
              <a:t>Credential Stuffing Attacks: Explain how passkeys help mitigate credential stuffing attacks. </a:t>
            </a:r>
            <a:endParaRPr/>
          </a:p>
          <a:p>
            <a:pPr indent="0" lvl="0" marL="0" rtl="0" algn="l">
              <a:spcBef>
                <a:spcPts val="1200"/>
              </a:spcBef>
              <a:spcAft>
                <a:spcPts val="0"/>
              </a:spcAft>
              <a:buNone/>
            </a:pPr>
            <a:r>
              <a:rPr lang="en"/>
              <a:t>Secure Storage: Discuss the importance of secure storage of private keys on user devices</a:t>
            </a:r>
            <a:endParaRPr/>
          </a:p>
          <a:p>
            <a:pPr indent="0" lvl="0" marL="0" rtl="0" algn="l">
              <a:spcBef>
                <a:spcPts val="1200"/>
              </a:spcBef>
              <a:spcAft>
                <a:spcPts val="0"/>
              </a:spcAft>
              <a:buNone/>
            </a:pPr>
            <a:r>
              <a:rPr lang="en"/>
              <a:t>Hands-on Exercises and Demonstrations:</a:t>
            </a:r>
            <a:endParaRPr/>
          </a:p>
          <a:p>
            <a:pPr indent="0" lvl="0" marL="0" rtl="0" algn="l">
              <a:spcBef>
                <a:spcPts val="1200"/>
              </a:spcBef>
              <a:spcAft>
                <a:spcPts val="0"/>
              </a:spcAft>
              <a:buNone/>
            </a:pPr>
            <a:r>
              <a:rPr lang="en"/>
              <a:t>Interactive Demonstrations:</a:t>
            </a:r>
            <a:endParaRPr/>
          </a:p>
          <a:p>
            <a:pPr indent="0" lvl="0" marL="0" rtl="0" algn="l">
              <a:spcBef>
                <a:spcPts val="1200"/>
              </a:spcBef>
              <a:spcAft>
                <a:spcPts val="0"/>
              </a:spcAft>
              <a:buNone/>
            </a:pPr>
            <a:r>
              <a:rPr lang="en"/>
              <a:t>Utilize tools like Passkeys.io to provide interactive demonstrations of passkey functionality. </a:t>
            </a:r>
            <a:endParaRPr/>
          </a:p>
          <a:p>
            <a:pPr indent="0" lvl="0" marL="0" rtl="0" algn="l">
              <a:spcBef>
                <a:spcPts val="1200"/>
              </a:spcBef>
              <a:spcAft>
                <a:spcPts val="0"/>
              </a:spcAft>
              <a:buNone/>
            </a:pPr>
            <a:r>
              <a:rPr lang="en"/>
              <a:t>Setting up Passkeys:</a:t>
            </a:r>
            <a:endParaRPr/>
          </a:p>
          <a:p>
            <a:pPr indent="0" lvl="0" marL="0" rtl="0" algn="l">
              <a:spcBef>
                <a:spcPts val="1200"/>
              </a:spcBef>
              <a:spcAft>
                <a:spcPts val="0"/>
              </a:spcAft>
              <a:buNone/>
            </a:pPr>
            <a:r>
              <a:rPr lang="en"/>
              <a:t>Guide students through the process of setting up passkeys on their own devices. </a:t>
            </a:r>
            <a:endParaRPr/>
          </a:p>
          <a:p>
            <a:pPr indent="0" lvl="0" marL="0" rtl="0" algn="l">
              <a:spcBef>
                <a:spcPts val="1200"/>
              </a:spcBef>
              <a:spcAft>
                <a:spcPts val="0"/>
              </a:spcAft>
              <a:buNone/>
            </a:pPr>
            <a:r>
              <a:rPr lang="en"/>
              <a:t>Troubleshooting:</a:t>
            </a:r>
            <a:endParaRPr/>
          </a:p>
          <a:p>
            <a:pPr indent="0" lvl="0" marL="0" rtl="0" algn="l">
              <a:spcBef>
                <a:spcPts val="1200"/>
              </a:spcBef>
              <a:spcAft>
                <a:spcPts val="1200"/>
              </a:spcAft>
              <a:buNone/>
            </a:pPr>
            <a:r>
              <a:rPr lang="en"/>
              <a:t>Provide guidance on troubleshooting common issues related to passkey implementation and usage.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6"/>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98" name="Google Shape;98;p1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99" name="Google Shape;99;p16"/>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00" name="Google Shape;100;p1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01" name="Google Shape;101;p1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02" name="Google Shape;102;p1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03" name="Google Shape;103;p16"/>
          <p:cNvPicPr preferRelativeResize="0"/>
          <p:nvPr/>
        </p:nvPicPr>
        <p:blipFill rotWithShape="1">
          <a:blip r:embed="rId5">
            <a:alphaModFix/>
          </a:blip>
          <a:srcRect b="0" l="0" r="0" t="0"/>
          <a:stretch/>
        </p:blipFill>
        <p:spPr>
          <a:xfrm>
            <a:off x="2251893" y="922150"/>
            <a:ext cx="3900481" cy="359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109" name="Google Shape;109;p17"/>
          <p:cNvSpPr txBox="1"/>
          <p:nvPr/>
        </p:nvSpPr>
        <p:spPr>
          <a:xfrm>
            <a:off x="4758600" y="1151250"/>
            <a:ext cx="41148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Cea mai slabă legătură în Securitate: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 joacă un rol:</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Tehnologia</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Oamenii</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Altceva</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10" name="Google Shape;110;p1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111" name="Google Shape;111;p17"/>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12" name="Google Shape;112;p1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13" name="Google Shape;113;p1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14" name="Google Shape;114;p17"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15" name="Google Shape;115;p17"/>
          <p:cNvPicPr preferRelativeResize="0"/>
          <p:nvPr/>
        </p:nvPicPr>
        <p:blipFill rotWithShape="1">
          <a:blip r:embed="rId5">
            <a:alphaModFix/>
          </a:blip>
          <a:srcRect b="0" l="0" r="0" t="0"/>
          <a:stretch/>
        </p:blipFill>
        <p:spPr>
          <a:xfrm>
            <a:off x="1386607" y="1335800"/>
            <a:ext cx="3150394" cy="2900986"/>
          </a:xfrm>
          <a:prstGeom prst="rect">
            <a:avLst/>
          </a:prstGeom>
          <a:noFill/>
          <a:ln>
            <a:noFill/>
          </a:ln>
        </p:spPr>
      </p:pic>
      <p:pic>
        <p:nvPicPr>
          <p:cNvPr id="116" name="Google Shape;116;p17"/>
          <p:cNvPicPr preferRelativeResize="0"/>
          <p:nvPr/>
        </p:nvPicPr>
        <p:blipFill rotWithShape="1">
          <a:blip r:embed="rId6">
            <a:alphaModFix/>
          </a:blip>
          <a:srcRect b="0" l="0" r="0" t="0"/>
          <a:stretch/>
        </p:blipFill>
        <p:spPr>
          <a:xfrm>
            <a:off x="5681059" y="1600403"/>
            <a:ext cx="2032339" cy="1354893"/>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22" name="Google Shape;122;p1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 Criptografiei</a:t>
            </a:r>
            <a:endParaRPr>
              <a:latin typeface="Recursive"/>
              <a:ea typeface="Recursive"/>
              <a:cs typeface="Recursive"/>
              <a:sym typeface="Recursive"/>
            </a:endParaRPr>
          </a:p>
        </p:txBody>
      </p:sp>
      <p:sp>
        <p:nvSpPr>
          <p:cNvPr id="123" name="Google Shape;123;p18"/>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Comunicarea securizată</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A</a:t>
            </a:r>
            <a:r>
              <a:rPr lang="en">
                <a:solidFill>
                  <a:schemeClr val="dk1"/>
                </a:solidFill>
              </a:rPr>
              <a:t>lice şi </a:t>
            </a:r>
            <a:r>
              <a:rPr b="1" lang="en">
                <a:solidFill>
                  <a:schemeClr val="dk1"/>
                </a:solidFill>
              </a:rPr>
              <a:t>B</a:t>
            </a:r>
            <a:r>
              <a:rPr lang="en">
                <a:solidFill>
                  <a:schemeClr val="dk1"/>
                </a:solidFill>
              </a:rPr>
              <a:t>ob doresc să comunice în secret</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E</a:t>
            </a:r>
            <a:r>
              <a:rPr lang="en">
                <a:solidFill>
                  <a:schemeClr val="dk1"/>
                </a:solidFill>
              </a:rPr>
              <a:t>ve, un atacator, poate intercepta, şterge, şi/sau adăuga la mesaj</a:t>
            </a:r>
            <a:endParaRPr>
              <a:solidFill>
                <a:schemeClr val="dk1"/>
              </a:solidFill>
            </a:endParaRPr>
          </a:p>
          <a:p>
            <a:pPr indent="0" lvl="0" marL="0" rtl="0" algn="l">
              <a:spcBef>
                <a:spcPts val="1200"/>
              </a:spcBef>
              <a:spcAft>
                <a:spcPts val="1200"/>
              </a:spcAft>
              <a:buNone/>
            </a:pPr>
            <a:r>
              <a:rPr lang="en">
                <a:solidFill>
                  <a:schemeClr val="dk1"/>
                </a:solidFill>
              </a:rPr>
              <a:t> </a:t>
            </a:r>
            <a:endParaRPr>
              <a:solidFill>
                <a:schemeClr val="dk1"/>
              </a:solidFill>
            </a:endParaRPr>
          </a:p>
        </p:txBody>
      </p:sp>
      <p:cxnSp>
        <p:nvCxnSpPr>
          <p:cNvPr id="124" name="Google Shape;124;p18"/>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25" name="Google Shape;125;p1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26" name="Google Shape;126;p1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27" name="Google Shape;127;p1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28" name="Google Shape;128;p18"/>
          <p:cNvPicPr preferRelativeResize="0"/>
          <p:nvPr/>
        </p:nvPicPr>
        <p:blipFill>
          <a:blip r:embed="rId5">
            <a:alphaModFix/>
          </a:blip>
          <a:stretch>
            <a:fillRect/>
          </a:stretch>
        </p:blipFill>
        <p:spPr>
          <a:xfrm>
            <a:off x="1923475" y="2240813"/>
            <a:ext cx="4745601" cy="232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34" name="Google Shape;134;p1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a:t>
            </a:r>
            <a:r>
              <a:rPr lang="en">
                <a:latin typeface="Recursive"/>
                <a:ea typeface="Recursive"/>
                <a:cs typeface="Recursive"/>
                <a:sym typeface="Recursive"/>
              </a:rPr>
              <a:t> Criptografiei</a:t>
            </a:r>
            <a:endParaRPr>
              <a:latin typeface="Recursive"/>
              <a:ea typeface="Recursive"/>
              <a:cs typeface="Recursive"/>
              <a:sym typeface="Recursive"/>
            </a:endParaRPr>
          </a:p>
        </p:txBody>
      </p:sp>
      <p:sp>
        <p:nvSpPr>
          <p:cNvPr id="135" name="Google Shape;135;p19"/>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Atacuri Man-in-the-Middle</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un atacator poate investiga și modifica pachetele de rețea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 atacator poate impersona celălalt capăt al conversației</a:t>
            </a:r>
            <a:endParaRPr>
              <a:solidFill>
                <a:srgbClr val="000000"/>
              </a:solidFill>
            </a:endParaRPr>
          </a:p>
          <a:p>
            <a:pPr indent="0" lvl="0" marL="0" rtl="0" algn="l">
              <a:spcBef>
                <a:spcPts val="1200"/>
              </a:spcBef>
              <a:spcAft>
                <a:spcPts val="1200"/>
              </a:spcAft>
              <a:buNone/>
            </a:pPr>
            <a:r>
              <a:rPr lang="en">
                <a:solidFill>
                  <a:srgbClr val="000000"/>
                </a:solidFill>
              </a:rPr>
              <a:t> </a:t>
            </a:r>
            <a:endParaRPr>
              <a:solidFill>
                <a:srgbClr val="000000"/>
              </a:solidFill>
            </a:endParaRPr>
          </a:p>
        </p:txBody>
      </p:sp>
      <p:cxnSp>
        <p:nvCxnSpPr>
          <p:cNvPr id="136" name="Google Shape;136;p19"/>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37" name="Google Shape;137;p1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38" name="Google Shape;138;p1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39" name="Google Shape;139;p1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40" name="Google Shape;140;p19"/>
          <p:cNvPicPr preferRelativeResize="0"/>
          <p:nvPr/>
        </p:nvPicPr>
        <p:blipFill rotWithShape="1">
          <a:blip r:embed="rId5">
            <a:alphaModFix/>
          </a:blip>
          <a:srcRect b="0" l="0" r="0" t="0"/>
          <a:stretch/>
        </p:blipFill>
        <p:spPr>
          <a:xfrm>
            <a:off x="1695030" y="2411718"/>
            <a:ext cx="5762133" cy="18054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46" name="Google Shape;146;p2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Functii Hash Criptografice</a:t>
            </a:r>
            <a:endParaRPr>
              <a:latin typeface="Recursive"/>
              <a:ea typeface="Recursive"/>
              <a:cs typeface="Recursive"/>
              <a:sym typeface="Recursive"/>
            </a:endParaRPr>
          </a:p>
        </p:txBody>
      </p:sp>
      <p:sp>
        <p:nvSpPr>
          <p:cNvPr id="147" name="Google Shape;147;p20"/>
          <p:cNvSpPr txBox="1"/>
          <p:nvPr>
            <p:ph idx="1" type="body"/>
          </p:nvPr>
        </p:nvSpPr>
        <p:spPr>
          <a:xfrm>
            <a:off x="717275" y="995775"/>
            <a:ext cx="53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Hash</a:t>
            </a:r>
            <a:r>
              <a:rPr lang="en">
                <a:solidFill>
                  <a:schemeClr val="dk1"/>
                </a:solidFill>
              </a:rPr>
              <a:t> este o funcție matematică neinversabilă</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Rezistentă la coliziuni</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H(input1) != H(input2)</a:t>
            </a:r>
            <a:r>
              <a:rPr lang="en">
                <a:solidFill>
                  <a:schemeClr val="dk1"/>
                </a:solidFill>
              </a:rPr>
              <a:t> dacă </a:t>
            </a:r>
            <a:r>
              <a:rPr i="1" lang="en">
                <a:solidFill>
                  <a:schemeClr val="dk1"/>
                </a:solidFill>
              </a:rPr>
              <a:t>input1 != input2</a:t>
            </a:r>
            <a:endParaRPr i="1">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Cu </a:t>
            </a:r>
            <a:r>
              <a:rPr lang="en">
                <a:solidFill>
                  <a:schemeClr val="dk1"/>
                </a:solidFill>
                <a:latin typeface="Courier New"/>
                <a:ea typeface="Courier New"/>
                <a:cs typeface="Courier New"/>
                <a:sym typeface="Courier New"/>
              </a:rPr>
              <a:t>git log</a:t>
            </a:r>
            <a:r>
              <a:rPr lang="en">
                <a:solidFill>
                  <a:schemeClr val="dk1"/>
                </a:solidFill>
              </a:rPr>
              <a:t> veți găsi commit IDs (identificatori unici, calculati cu SHA1)</a:t>
            </a:r>
            <a:endParaRPr>
              <a:solidFill>
                <a:schemeClr val="dk1"/>
              </a:solidFill>
            </a:endParaRPr>
          </a:p>
        </p:txBody>
      </p:sp>
      <p:cxnSp>
        <p:nvCxnSpPr>
          <p:cNvPr id="148" name="Google Shape;148;p20"/>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49" name="Google Shape;149;p2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50" name="Google Shape;150;p2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51" name="Google Shape;151;p20"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descr="Cryptography Hash functions | Tutorialspoint" id="152" name="Google Shape;152;p20"/>
          <p:cNvPicPr preferRelativeResize="0"/>
          <p:nvPr/>
        </p:nvPicPr>
        <p:blipFill rotWithShape="1">
          <a:blip r:embed="rId5">
            <a:alphaModFix/>
          </a:blip>
          <a:srcRect b="0" l="0" r="0" t="0"/>
          <a:stretch/>
        </p:blipFill>
        <p:spPr>
          <a:xfrm>
            <a:off x="5843723" y="1476784"/>
            <a:ext cx="2951700" cy="20801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58" name="Google Shape;158;p2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59" name="Google Shape;159;p21"/>
          <p:cNvSpPr txBox="1"/>
          <p:nvPr>
            <p:ph idx="1" type="body"/>
          </p:nvPr>
        </p:nvSpPr>
        <p:spPr>
          <a:xfrm>
            <a:off x="717275" y="995775"/>
            <a:ext cx="774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Algoritmi de funcții hash</a:t>
            </a:r>
            <a:endParaRPr>
              <a:solidFill>
                <a:schemeClr val="dk1"/>
              </a:solidFill>
            </a:endParaRPr>
          </a:p>
          <a:p>
            <a:pPr indent="-342900" lvl="0" marL="457200" rtl="0" algn="l">
              <a:spcBef>
                <a:spcPts val="1200"/>
              </a:spcBef>
              <a:spcAft>
                <a:spcPts val="0"/>
              </a:spcAft>
              <a:buClr>
                <a:srgbClr val="CC0000"/>
              </a:buClr>
              <a:buSzPts val="1800"/>
              <a:buChar char="-"/>
            </a:pPr>
            <a:r>
              <a:rPr lang="en">
                <a:solidFill>
                  <a:srgbClr val="CC0000"/>
                </a:solidFill>
              </a:rPr>
              <a:t>MD5 hash function (obsolete) </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computes 128-bit message digest in 4-step process. </a:t>
            </a:r>
            <a:endParaRPr>
              <a:solidFill>
                <a:schemeClr val="dk1"/>
              </a:solidFill>
            </a:endParaRPr>
          </a:p>
          <a:p>
            <a:pPr indent="-342900" lvl="0" marL="457200" rtl="0" algn="l">
              <a:spcBef>
                <a:spcPts val="0"/>
              </a:spcBef>
              <a:spcAft>
                <a:spcPts val="0"/>
              </a:spcAft>
              <a:buClr>
                <a:srgbClr val="CC0000"/>
              </a:buClr>
              <a:buSzPts val="1800"/>
              <a:buChar char="-"/>
            </a:pPr>
            <a:r>
              <a:rPr lang="en">
                <a:solidFill>
                  <a:srgbClr val="CC0000"/>
                </a:solidFill>
              </a:rPr>
              <a:t>SHA-1 is also obsolete</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US standard [NIST, FIPS PUB 180-1]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160-bit message digest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SHA-2</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Lifetimes of cryptographic hash functions: </a:t>
            </a:r>
            <a:endParaRPr>
              <a:solidFill>
                <a:schemeClr val="dk1"/>
              </a:solidFill>
            </a:endParaRPr>
          </a:p>
          <a:p>
            <a:pPr indent="0" lvl="0" marL="457200" rtl="0" algn="ctr">
              <a:spcBef>
                <a:spcPts val="0"/>
              </a:spcBef>
              <a:spcAft>
                <a:spcPts val="1200"/>
              </a:spcAft>
              <a:buNone/>
            </a:pPr>
            <a:r>
              <a:rPr lang="en" u="sng">
                <a:solidFill>
                  <a:schemeClr val="dk1"/>
                </a:solidFill>
                <a:hlinkClick r:id="rId4">
                  <a:extLst>
                    <a:ext uri="{A12FA001-AC4F-418D-AE19-62706E023703}">
                      <ahyp:hlinkClr val="tx"/>
                    </a:ext>
                  </a:extLst>
                </a:hlinkClick>
              </a:rPr>
              <a:t>https://valerieaurora.org/hash.html</a:t>
            </a:r>
            <a:endParaRPr>
              <a:solidFill>
                <a:schemeClr val="dk1"/>
              </a:solidFill>
            </a:endParaRPr>
          </a:p>
        </p:txBody>
      </p:sp>
      <p:cxnSp>
        <p:nvCxnSpPr>
          <p:cNvPr id="160" name="Google Shape;160;p21"/>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61" name="Google Shape;161;p2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62" name="Google Shape;162;p2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63" name="Google Shape;163;p21"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